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59" r:id="rId5"/>
    <p:sldId id="261" r:id="rId6"/>
    <p:sldId id="262" r:id="rId7"/>
    <p:sldId id="263" r:id="rId8"/>
    <p:sldId id="297" r:id="rId9"/>
    <p:sldId id="265" r:id="rId10"/>
    <p:sldId id="293" r:id="rId11"/>
    <p:sldId id="266" r:id="rId12"/>
    <p:sldId id="267" r:id="rId13"/>
    <p:sldId id="311" r:id="rId14"/>
    <p:sldId id="294" r:id="rId15"/>
    <p:sldId id="268" r:id="rId16"/>
    <p:sldId id="302" r:id="rId17"/>
    <p:sldId id="298" r:id="rId18"/>
    <p:sldId id="269" r:id="rId19"/>
    <p:sldId id="306" r:id="rId20"/>
    <p:sldId id="295" r:id="rId21"/>
    <p:sldId id="307" r:id="rId22"/>
    <p:sldId id="296" r:id="rId23"/>
    <p:sldId id="299" r:id="rId24"/>
    <p:sldId id="271" r:id="rId25"/>
    <p:sldId id="272" r:id="rId26"/>
    <p:sldId id="303" r:id="rId27"/>
    <p:sldId id="273" r:id="rId28"/>
    <p:sldId id="304" r:id="rId29"/>
    <p:sldId id="274" r:id="rId30"/>
    <p:sldId id="275" r:id="rId31"/>
    <p:sldId id="276" r:id="rId32"/>
    <p:sldId id="277" r:id="rId33"/>
    <p:sldId id="305" r:id="rId34"/>
    <p:sldId id="278" r:id="rId35"/>
    <p:sldId id="290" r:id="rId36"/>
    <p:sldId id="279" r:id="rId37"/>
    <p:sldId id="282" r:id="rId38"/>
    <p:sldId id="281" r:id="rId39"/>
    <p:sldId id="308" r:id="rId40"/>
    <p:sldId id="309" r:id="rId41"/>
    <p:sldId id="310" r:id="rId42"/>
    <p:sldId id="283"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25D974D-2900-46D9-A896-03B62685062D}" type="datetimeFigureOut">
              <a:rPr lang="fr-FR" smtClean="0"/>
              <a:t>17/01/2017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CC4E0D-17AD-4A9C-8C00-BB148933C4F6}" type="slidenum">
              <a:rPr lang="fr-FR" smtClean="0"/>
              <a:t>‹N°›</a:t>
            </a:fld>
            <a:endParaRPr lang="fr-FR"/>
          </a:p>
        </p:txBody>
      </p:sp>
    </p:spTree>
    <p:extLst>
      <p:ext uri="{BB962C8B-B14F-4D97-AF65-F5344CB8AC3E}">
        <p14:creationId xmlns:p14="http://schemas.microsoft.com/office/powerpoint/2010/main" val="45251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5D974D-2900-46D9-A896-03B62685062D}" type="datetimeFigureOut">
              <a:rPr lang="fr-FR" smtClean="0"/>
              <a:t>17/01/2017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CC4E0D-17AD-4A9C-8C00-BB148933C4F6}" type="slidenum">
              <a:rPr lang="fr-FR" smtClean="0"/>
              <a:t>‹N°›</a:t>
            </a:fld>
            <a:endParaRPr lang="fr-FR"/>
          </a:p>
        </p:txBody>
      </p:sp>
    </p:spTree>
    <p:extLst>
      <p:ext uri="{BB962C8B-B14F-4D97-AF65-F5344CB8AC3E}">
        <p14:creationId xmlns:p14="http://schemas.microsoft.com/office/powerpoint/2010/main" val="144819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5D974D-2900-46D9-A896-03B62685062D}" type="datetimeFigureOut">
              <a:rPr lang="fr-FR" smtClean="0"/>
              <a:t>17/01/2017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CC4E0D-17AD-4A9C-8C00-BB148933C4F6}" type="slidenum">
              <a:rPr lang="fr-FR" smtClean="0"/>
              <a:t>‹N°›</a:t>
            </a:fld>
            <a:endParaRPr lang="fr-FR"/>
          </a:p>
        </p:txBody>
      </p:sp>
    </p:spTree>
    <p:extLst>
      <p:ext uri="{BB962C8B-B14F-4D97-AF65-F5344CB8AC3E}">
        <p14:creationId xmlns:p14="http://schemas.microsoft.com/office/powerpoint/2010/main" val="423986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5D974D-2900-46D9-A896-03B62685062D}" type="datetimeFigureOut">
              <a:rPr lang="fr-FR" smtClean="0"/>
              <a:t>17/01/2017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CC4E0D-17AD-4A9C-8C00-BB148933C4F6}" type="slidenum">
              <a:rPr lang="fr-FR" smtClean="0"/>
              <a:t>‹N°›</a:t>
            </a:fld>
            <a:endParaRPr lang="fr-FR"/>
          </a:p>
        </p:txBody>
      </p:sp>
    </p:spTree>
    <p:extLst>
      <p:ext uri="{BB962C8B-B14F-4D97-AF65-F5344CB8AC3E}">
        <p14:creationId xmlns:p14="http://schemas.microsoft.com/office/powerpoint/2010/main" val="151286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25D974D-2900-46D9-A896-03B62685062D}" type="datetimeFigureOut">
              <a:rPr lang="fr-FR" smtClean="0"/>
              <a:t>17/01/2017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CC4E0D-17AD-4A9C-8C00-BB148933C4F6}" type="slidenum">
              <a:rPr lang="fr-FR" smtClean="0"/>
              <a:t>‹N°›</a:t>
            </a:fld>
            <a:endParaRPr lang="fr-FR"/>
          </a:p>
        </p:txBody>
      </p:sp>
    </p:spTree>
    <p:extLst>
      <p:ext uri="{BB962C8B-B14F-4D97-AF65-F5344CB8AC3E}">
        <p14:creationId xmlns:p14="http://schemas.microsoft.com/office/powerpoint/2010/main" val="264975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25D974D-2900-46D9-A896-03B62685062D}" type="datetimeFigureOut">
              <a:rPr lang="fr-FR" smtClean="0"/>
              <a:t>17/01/2017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CC4E0D-17AD-4A9C-8C00-BB148933C4F6}" type="slidenum">
              <a:rPr lang="fr-FR" smtClean="0"/>
              <a:t>‹N°›</a:t>
            </a:fld>
            <a:endParaRPr lang="fr-FR"/>
          </a:p>
        </p:txBody>
      </p:sp>
    </p:spTree>
    <p:extLst>
      <p:ext uri="{BB962C8B-B14F-4D97-AF65-F5344CB8AC3E}">
        <p14:creationId xmlns:p14="http://schemas.microsoft.com/office/powerpoint/2010/main" val="175268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25D974D-2900-46D9-A896-03B62685062D}" type="datetimeFigureOut">
              <a:rPr lang="fr-FR" smtClean="0"/>
              <a:t>17/01/2017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0CC4E0D-17AD-4A9C-8C00-BB148933C4F6}" type="slidenum">
              <a:rPr lang="fr-FR" smtClean="0"/>
              <a:t>‹N°›</a:t>
            </a:fld>
            <a:endParaRPr lang="fr-FR"/>
          </a:p>
        </p:txBody>
      </p:sp>
    </p:spTree>
    <p:extLst>
      <p:ext uri="{BB962C8B-B14F-4D97-AF65-F5344CB8AC3E}">
        <p14:creationId xmlns:p14="http://schemas.microsoft.com/office/powerpoint/2010/main" val="361953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25D974D-2900-46D9-A896-03B62685062D}" type="datetimeFigureOut">
              <a:rPr lang="fr-FR" smtClean="0"/>
              <a:t>17/01/2017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0CC4E0D-17AD-4A9C-8C00-BB148933C4F6}" type="slidenum">
              <a:rPr lang="fr-FR" smtClean="0"/>
              <a:t>‹N°›</a:t>
            </a:fld>
            <a:endParaRPr lang="fr-FR"/>
          </a:p>
        </p:txBody>
      </p:sp>
    </p:spTree>
    <p:extLst>
      <p:ext uri="{BB962C8B-B14F-4D97-AF65-F5344CB8AC3E}">
        <p14:creationId xmlns:p14="http://schemas.microsoft.com/office/powerpoint/2010/main" val="179894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5D974D-2900-46D9-A896-03B62685062D}" type="datetimeFigureOut">
              <a:rPr lang="fr-FR" smtClean="0"/>
              <a:t>17/01/2017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0CC4E0D-17AD-4A9C-8C00-BB148933C4F6}" type="slidenum">
              <a:rPr lang="fr-FR" smtClean="0"/>
              <a:t>‹N°›</a:t>
            </a:fld>
            <a:endParaRPr lang="fr-FR"/>
          </a:p>
        </p:txBody>
      </p:sp>
    </p:spTree>
    <p:extLst>
      <p:ext uri="{BB962C8B-B14F-4D97-AF65-F5344CB8AC3E}">
        <p14:creationId xmlns:p14="http://schemas.microsoft.com/office/powerpoint/2010/main" val="350571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25D974D-2900-46D9-A896-03B62685062D}" type="datetimeFigureOut">
              <a:rPr lang="fr-FR" smtClean="0"/>
              <a:t>17/01/2017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CC4E0D-17AD-4A9C-8C00-BB148933C4F6}" type="slidenum">
              <a:rPr lang="fr-FR" smtClean="0"/>
              <a:t>‹N°›</a:t>
            </a:fld>
            <a:endParaRPr lang="fr-FR"/>
          </a:p>
        </p:txBody>
      </p:sp>
    </p:spTree>
    <p:extLst>
      <p:ext uri="{BB962C8B-B14F-4D97-AF65-F5344CB8AC3E}">
        <p14:creationId xmlns:p14="http://schemas.microsoft.com/office/powerpoint/2010/main" val="23183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25D974D-2900-46D9-A896-03B62685062D}" type="datetimeFigureOut">
              <a:rPr lang="fr-FR" smtClean="0"/>
              <a:t>17/01/2017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CC4E0D-17AD-4A9C-8C00-BB148933C4F6}" type="slidenum">
              <a:rPr lang="fr-FR" smtClean="0"/>
              <a:t>‹N°›</a:t>
            </a:fld>
            <a:endParaRPr lang="fr-FR"/>
          </a:p>
        </p:txBody>
      </p:sp>
    </p:spTree>
    <p:extLst>
      <p:ext uri="{BB962C8B-B14F-4D97-AF65-F5344CB8AC3E}">
        <p14:creationId xmlns:p14="http://schemas.microsoft.com/office/powerpoint/2010/main" val="279544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D974D-2900-46D9-A896-03B62685062D}" type="datetimeFigureOut">
              <a:rPr lang="fr-FR" smtClean="0"/>
              <a:t>17/01/2017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C4E0D-17AD-4A9C-8C00-BB148933C4F6}" type="slidenum">
              <a:rPr lang="fr-FR" smtClean="0"/>
              <a:t>‹N°›</a:t>
            </a:fld>
            <a:endParaRPr lang="fr-FR"/>
          </a:p>
        </p:txBody>
      </p:sp>
    </p:spTree>
    <p:extLst>
      <p:ext uri="{BB962C8B-B14F-4D97-AF65-F5344CB8AC3E}">
        <p14:creationId xmlns:p14="http://schemas.microsoft.com/office/powerpoint/2010/main" val="2437939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hyperlink" Target="https://www.facebook.com/groups/urbansketchersfrance/" TargetMode="External"/><Relationship Id="rId3" Type="http://schemas.openxmlformats.org/officeDocument/2006/relationships/hyperlink" Target="https://www.flickr.com/groups/urbansketches/" TargetMode="External"/><Relationship Id="rId7" Type="http://schemas.openxmlformats.org/officeDocument/2006/relationships/hyperlink" Target="https://www.flickr.com/groups/urbansketchersfrance/" TargetMode="External"/><Relationship Id="rId2" Type="http://schemas.openxmlformats.org/officeDocument/2006/relationships/hyperlink" Target="http://www.urbansketchers.org/" TargetMode="External"/><Relationship Id="rId1" Type="http://schemas.openxmlformats.org/officeDocument/2006/relationships/slideLayout" Target="../slideLayouts/slideLayout6.xml"/><Relationship Id="rId6" Type="http://schemas.openxmlformats.org/officeDocument/2006/relationships/hyperlink" Target="http://france.urbansketchers.org/" TargetMode="External"/><Relationship Id="rId11" Type="http://schemas.openxmlformats.org/officeDocument/2006/relationships/hyperlink" Target="mailto:arnaud.heidet@wanadoo.fr" TargetMode="External"/><Relationship Id="rId5" Type="http://schemas.openxmlformats.org/officeDocument/2006/relationships/hyperlink" Target="http://www.sketchcrawl.com/forum/" TargetMode="External"/><Relationship Id="rId10" Type="http://schemas.openxmlformats.org/officeDocument/2006/relationships/hyperlink" Target="https://www.facebook.com/groups/1663716090511962/" TargetMode="External"/><Relationship Id="rId4" Type="http://schemas.openxmlformats.org/officeDocument/2006/relationships/hyperlink" Target="https://www.facebook.com/groups/urbansketchers/" TargetMode="External"/><Relationship Id="rId9" Type="http://schemas.openxmlformats.org/officeDocument/2006/relationships/hyperlink" Target="https://www.flickr.com/groups/sketchersbelfor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99365"/>
            <a:ext cx="7772400" cy="1470025"/>
          </a:xfrm>
        </p:spPr>
        <p:txBody>
          <a:bodyPr>
            <a:noAutofit/>
          </a:bodyPr>
          <a:lstStyle/>
          <a:p>
            <a:r>
              <a:rPr lang="fr-FR" sz="4800" b="1" dirty="0">
                <a:solidFill>
                  <a:schemeClr val="tx2">
                    <a:lumMod val="60000"/>
                    <a:lumOff val="40000"/>
                  </a:schemeClr>
                </a:solidFill>
              </a:rPr>
              <a:t>Les </a:t>
            </a:r>
            <a:r>
              <a:rPr lang="fr-FR" sz="4800" b="1" dirty="0" err="1">
                <a:solidFill>
                  <a:schemeClr val="tx2">
                    <a:lumMod val="60000"/>
                    <a:lumOff val="40000"/>
                  </a:schemeClr>
                </a:solidFill>
              </a:rPr>
              <a:t>Urban</a:t>
            </a:r>
            <a:r>
              <a:rPr lang="fr-FR" sz="4800" b="1" dirty="0">
                <a:solidFill>
                  <a:schemeClr val="tx2">
                    <a:lumMod val="60000"/>
                    <a:lumOff val="40000"/>
                  </a:schemeClr>
                </a:solidFill>
              </a:rPr>
              <a:t> </a:t>
            </a:r>
            <a:r>
              <a:rPr lang="fr-FR" sz="4800" b="1" dirty="0" err="1">
                <a:solidFill>
                  <a:schemeClr val="tx2">
                    <a:lumMod val="60000"/>
                    <a:lumOff val="40000"/>
                  </a:schemeClr>
                </a:solidFill>
              </a:rPr>
              <a:t>Sketchers</a:t>
            </a:r>
            <a:r>
              <a:rPr lang="fr-FR" sz="4800" b="1" dirty="0">
                <a:solidFill>
                  <a:schemeClr val="tx2">
                    <a:lumMod val="60000"/>
                    <a:lumOff val="40000"/>
                  </a:schemeClr>
                </a:solidFill>
              </a:rPr>
              <a:t> (USK), une communauté originale</a:t>
            </a:r>
            <a:endParaRPr lang="fr-FR" sz="4800" dirty="0">
              <a:solidFill>
                <a:schemeClr val="tx2">
                  <a:lumMod val="60000"/>
                  <a:lumOff val="40000"/>
                </a:schemeClr>
              </a:solidFill>
            </a:endParaRPr>
          </a:p>
        </p:txBody>
      </p:sp>
      <p:sp>
        <p:nvSpPr>
          <p:cNvPr id="3" name="Sous-titre 2"/>
          <p:cNvSpPr>
            <a:spLocks noGrp="1"/>
          </p:cNvSpPr>
          <p:nvPr>
            <p:ph type="subTitle" idx="1"/>
          </p:nvPr>
        </p:nvSpPr>
        <p:spPr>
          <a:xfrm>
            <a:off x="1371600" y="5034088"/>
            <a:ext cx="6400800" cy="1267069"/>
          </a:xfrm>
        </p:spPr>
        <p:txBody>
          <a:bodyPr/>
          <a:lstStyle/>
          <a:p>
            <a:r>
              <a:rPr lang="fr-FR" dirty="0"/>
              <a:t>Par Arnaud HEIDET</a:t>
            </a:r>
          </a:p>
          <a:p>
            <a:r>
              <a:rPr lang="fr-FR" dirty="0"/>
              <a:t>14 Janvier 2017</a:t>
            </a:r>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346" y="2569801"/>
            <a:ext cx="5399942" cy="2284591"/>
          </a:xfrm>
          <a:prstGeom prst="rect">
            <a:avLst/>
          </a:prstGeom>
        </p:spPr>
      </p:pic>
    </p:spTree>
    <p:extLst>
      <p:ext uri="{BB962C8B-B14F-4D97-AF65-F5344CB8AC3E}">
        <p14:creationId xmlns:p14="http://schemas.microsoft.com/office/powerpoint/2010/main" val="129397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EVENEMENTS - SYMPOSIUM</a:t>
            </a:r>
            <a:endParaRPr lang="fr-FR" dirty="0">
              <a:solidFill>
                <a:schemeClr val="tx2">
                  <a:lumMod val="60000"/>
                  <a:lumOff val="40000"/>
                </a:schemeClr>
              </a:solidFill>
            </a:endParaRPr>
          </a:p>
        </p:txBody>
      </p:sp>
      <p:sp>
        <p:nvSpPr>
          <p:cNvPr id="3" name="ZoneTexte 2"/>
          <p:cNvSpPr txBox="1"/>
          <p:nvPr/>
        </p:nvSpPr>
        <p:spPr>
          <a:xfrm>
            <a:off x="611560" y="1700808"/>
            <a:ext cx="7920880" cy="3785652"/>
          </a:xfrm>
          <a:prstGeom prst="rect">
            <a:avLst/>
          </a:prstGeom>
          <a:noFill/>
        </p:spPr>
        <p:txBody>
          <a:bodyPr wrap="square" rtlCol="0">
            <a:spAutoFit/>
          </a:bodyPr>
          <a:lstStyle/>
          <a:p>
            <a:pPr marL="342900" indent="-342900">
              <a:buFont typeface="Wingdings" pitchFamily="2" charset="2"/>
              <a:buChar char="Ø"/>
            </a:pPr>
            <a:r>
              <a:rPr lang="en-US" sz="2000" dirty="0"/>
              <a:t>D</a:t>
            </a:r>
            <a:r>
              <a:rPr lang="fr-FR" sz="2000" dirty="0" err="1"/>
              <a:t>éveloppe</a:t>
            </a:r>
            <a:r>
              <a:rPr lang="fr-FR" sz="2000" dirty="0"/>
              <a:t> diverses activités à des fins non commerciales, destinées à valoriser et diffuser le dessin in situ</a:t>
            </a:r>
            <a:endParaRPr lang="en-US" sz="2000" dirty="0"/>
          </a:p>
          <a:p>
            <a:pPr marL="342900" indent="-342900">
              <a:buFont typeface="Wingdings" pitchFamily="2" charset="2"/>
              <a:buChar char="Ø"/>
            </a:pPr>
            <a:endParaRPr lang="fr-FR" sz="2000" dirty="0"/>
          </a:p>
          <a:p>
            <a:endParaRPr lang="fr-FR" sz="2000" dirty="0"/>
          </a:p>
          <a:p>
            <a:pPr marL="342900" indent="-342900">
              <a:buFont typeface="Wingdings" pitchFamily="2" charset="2"/>
              <a:buChar char="Ø"/>
            </a:pPr>
            <a:r>
              <a:rPr lang="en-US" sz="2000" dirty="0"/>
              <a:t>S</a:t>
            </a:r>
            <a:r>
              <a:rPr lang="fr-FR" sz="2000" dirty="0" err="1"/>
              <a:t>ymposiums</a:t>
            </a:r>
            <a:r>
              <a:rPr lang="fr-FR" sz="2000" dirty="0"/>
              <a:t> de croquis urbains</a:t>
            </a:r>
            <a:r>
              <a:rPr lang="en-US" sz="2000" dirty="0"/>
              <a:t> :</a:t>
            </a:r>
          </a:p>
          <a:p>
            <a:pPr marL="800100" lvl="1" indent="-342900">
              <a:buFont typeface="Wingdings" pitchFamily="2" charset="2"/>
              <a:buChar char="Ø"/>
            </a:pPr>
            <a:r>
              <a:rPr lang="en-US" sz="2000" dirty="0"/>
              <a:t>R</a:t>
            </a:r>
            <a:r>
              <a:rPr lang="fr-FR" sz="2000" dirty="0"/>
              <a:t>assemblements festifs et fortement communautaires</a:t>
            </a:r>
            <a:endParaRPr lang="en-US" sz="2000" dirty="0"/>
          </a:p>
          <a:p>
            <a:pPr marL="800100" lvl="1" indent="-342900">
              <a:buFont typeface="Wingdings" pitchFamily="2" charset="2"/>
              <a:buChar char="Ø"/>
            </a:pPr>
            <a:r>
              <a:rPr lang="en-US" sz="2000" dirty="0"/>
              <a:t>S</a:t>
            </a:r>
            <a:r>
              <a:rPr lang="fr-FR" sz="2000" dirty="0"/>
              <a:t>e déroulent dans une ville désignée par les collaborateurs USK pour accueillir et organiser cette rencontre. </a:t>
            </a:r>
            <a:endParaRPr lang="en-US" sz="2000" dirty="0"/>
          </a:p>
          <a:p>
            <a:pPr marL="800100" lvl="1" indent="-342900">
              <a:buFont typeface="Wingdings" pitchFamily="2" charset="2"/>
              <a:buChar char="Ø"/>
            </a:pPr>
            <a:r>
              <a:rPr lang="en-US" sz="2000" dirty="0"/>
              <a:t>L</a:t>
            </a:r>
            <a:r>
              <a:rPr lang="fr-FR" sz="2000" dirty="0"/>
              <a:t>es participants venus des quatre coins du monde se rencontrent pour partager leurs expériences et leurs techniques, participer à des ateliers créatifs, des débats, des conférences et bien sûr réaliser plein de dessins à travers la ville.</a:t>
            </a:r>
          </a:p>
        </p:txBody>
      </p:sp>
    </p:spTree>
    <p:extLst>
      <p:ext uri="{BB962C8B-B14F-4D97-AF65-F5344CB8AC3E}">
        <p14:creationId xmlns:p14="http://schemas.microsoft.com/office/powerpoint/2010/main" val="385767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EVENEMENTS - SYMPOSIUM</a:t>
            </a:r>
            <a:endParaRPr lang="fr-FR" dirty="0">
              <a:solidFill>
                <a:schemeClr val="tx2">
                  <a:lumMod val="60000"/>
                  <a:lumOff val="40000"/>
                </a:schemeClr>
              </a:solidFill>
            </a:endParaRPr>
          </a:p>
        </p:txBody>
      </p:sp>
      <p:sp>
        <p:nvSpPr>
          <p:cNvPr id="3" name="ZoneTexte 2"/>
          <p:cNvSpPr txBox="1"/>
          <p:nvPr/>
        </p:nvSpPr>
        <p:spPr>
          <a:xfrm>
            <a:off x="611560" y="1700808"/>
            <a:ext cx="7920880" cy="2554545"/>
          </a:xfrm>
          <a:prstGeom prst="rect">
            <a:avLst/>
          </a:prstGeom>
          <a:noFill/>
        </p:spPr>
        <p:txBody>
          <a:bodyPr wrap="square" rtlCol="0">
            <a:spAutoFit/>
          </a:bodyPr>
          <a:lstStyle/>
          <a:p>
            <a:pPr marL="342900" indent="-342900" algn="just">
              <a:buFont typeface="Wingdings" pitchFamily="2" charset="2"/>
              <a:buChar char="Ø"/>
            </a:pPr>
            <a:r>
              <a:rPr lang="fr-FR" sz="2000" dirty="0"/>
              <a:t>2010 : 1ère rencontre, Portland dans l'Oregon aux </a:t>
            </a:r>
            <a:r>
              <a:rPr lang="fr-FR" sz="2000" dirty="0" err="1"/>
              <a:t>États-Unis</a:t>
            </a:r>
            <a:endParaRPr lang="en-US" sz="2000" dirty="0"/>
          </a:p>
          <a:p>
            <a:pPr marL="342900" indent="-342900" algn="just">
              <a:buFont typeface="Wingdings" pitchFamily="2" charset="2"/>
              <a:buChar char="Ø"/>
            </a:pPr>
            <a:r>
              <a:rPr lang="fr-FR" sz="2000" dirty="0"/>
              <a:t>2011 : Lisbonne au Portugal</a:t>
            </a:r>
            <a:endParaRPr lang="en-US" sz="2000" dirty="0"/>
          </a:p>
          <a:p>
            <a:pPr marL="342900" indent="-342900" algn="just">
              <a:buFont typeface="Wingdings" pitchFamily="2" charset="2"/>
              <a:buChar char="Ø"/>
            </a:pPr>
            <a:r>
              <a:rPr lang="fr-FR" sz="2000" dirty="0"/>
              <a:t>2012 : Saint-Domingue en République Dominicaine</a:t>
            </a:r>
            <a:endParaRPr lang="en-US" sz="2000" dirty="0"/>
          </a:p>
          <a:p>
            <a:pPr marL="342900" indent="-342900" algn="just">
              <a:buFont typeface="Wingdings" pitchFamily="2" charset="2"/>
              <a:buChar char="Ø"/>
            </a:pPr>
            <a:r>
              <a:rPr lang="fr-FR" sz="2000" dirty="0"/>
              <a:t>2013 : Barcelone en Espagne</a:t>
            </a:r>
            <a:endParaRPr lang="en-US" sz="2000" dirty="0"/>
          </a:p>
          <a:p>
            <a:pPr marL="342900" indent="-342900" algn="just">
              <a:buFont typeface="Wingdings" pitchFamily="2" charset="2"/>
              <a:buChar char="Ø"/>
            </a:pPr>
            <a:r>
              <a:rPr lang="fr-FR" sz="2000" dirty="0"/>
              <a:t>2014 : Paraty au Brésil</a:t>
            </a:r>
          </a:p>
          <a:p>
            <a:pPr marL="342900" indent="-342900" algn="just">
              <a:buFont typeface="Wingdings" pitchFamily="2" charset="2"/>
              <a:buChar char="Ø"/>
            </a:pPr>
            <a:r>
              <a:rPr lang="fr-FR" sz="2000" dirty="0"/>
              <a:t>2015 : Singapour, en République de Singapour</a:t>
            </a:r>
            <a:endParaRPr lang="en-US" sz="2000" dirty="0"/>
          </a:p>
          <a:p>
            <a:pPr marL="342900" indent="-342900" algn="just">
              <a:buFont typeface="Wingdings" pitchFamily="2" charset="2"/>
              <a:buChar char="Ø"/>
            </a:pPr>
            <a:r>
              <a:rPr lang="fr-FR" sz="2000" dirty="0"/>
              <a:t>2016 : Manchester, au Royaume-Uni</a:t>
            </a:r>
            <a:endParaRPr lang="en-US" sz="2000" dirty="0"/>
          </a:p>
          <a:p>
            <a:pPr marL="342900" indent="-342900" algn="just">
              <a:buFont typeface="Wingdings" pitchFamily="2" charset="2"/>
              <a:buChar char="Ø"/>
            </a:pPr>
            <a:r>
              <a:rPr lang="fr-FR" sz="2000" dirty="0"/>
              <a:t>2017 : Chicago, état de </a:t>
            </a:r>
            <a:r>
              <a:rPr lang="fr-FR" sz="2000" dirty="0" err="1"/>
              <a:t>l’illinois</a:t>
            </a:r>
            <a:r>
              <a:rPr lang="fr-FR" sz="2000" dirty="0"/>
              <a:t>, aux Etats-Unis</a:t>
            </a:r>
            <a:endParaRPr lang="en-US" sz="2000" dirty="0"/>
          </a:p>
        </p:txBody>
      </p:sp>
      <p:pic>
        <p:nvPicPr>
          <p:cNvPr id="6" name="Image 5"/>
          <p:cNvPicPr>
            <a:picLocks noChangeAspect="1"/>
          </p:cNvPicPr>
          <p:nvPr/>
        </p:nvPicPr>
        <p:blipFill>
          <a:blip r:embed="rId2"/>
          <a:stretch>
            <a:fillRect/>
          </a:stretch>
        </p:blipFill>
        <p:spPr>
          <a:xfrm>
            <a:off x="1728482" y="4255353"/>
            <a:ext cx="5687036" cy="2488626"/>
          </a:xfrm>
          <a:prstGeom prst="rect">
            <a:avLst/>
          </a:prstGeom>
        </p:spPr>
      </p:pic>
    </p:spTree>
    <p:extLst>
      <p:ext uri="{BB962C8B-B14F-4D97-AF65-F5344CB8AC3E}">
        <p14:creationId xmlns:p14="http://schemas.microsoft.com/office/powerpoint/2010/main" val="6847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EVENEMENTS - SKETCHCRAWL</a:t>
            </a:r>
            <a:endParaRPr lang="fr-FR" dirty="0">
              <a:solidFill>
                <a:schemeClr val="tx2">
                  <a:lumMod val="60000"/>
                  <a:lumOff val="40000"/>
                </a:schemeClr>
              </a:solidFill>
            </a:endParaRPr>
          </a:p>
        </p:txBody>
      </p:sp>
      <p:sp>
        <p:nvSpPr>
          <p:cNvPr id="3" name="ZoneTexte 2"/>
          <p:cNvSpPr txBox="1"/>
          <p:nvPr/>
        </p:nvSpPr>
        <p:spPr>
          <a:xfrm>
            <a:off x="611560" y="1700808"/>
            <a:ext cx="7920880" cy="4401205"/>
          </a:xfrm>
          <a:prstGeom prst="rect">
            <a:avLst/>
          </a:prstGeom>
          <a:noFill/>
        </p:spPr>
        <p:txBody>
          <a:bodyPr wrap="square" rtlCol="0">
            <a:spAutoFit/>
          </a:bodyPr>
          <a:lstStyle/>
          <a:p>
            <a:pPr marL="342900" indent="-342900" algn="just">
              <a:buFont typeface="Wingdings" pitchFamily="2" charset="2"/>
              <a:buChar char="Ø"/>
            </a:pPr>
            <a:r>
              <a:rPr lang="en-US" sz="2000" dirty="0"/>
              <a:t>Créés en 2002</a:t>
            </a:r>
            <a:r>
              <a:rPr lang="fr-FR" sz="2000" dirty="0"/>
              <a:t>, par Enrico </a:t>
            </a:r>
            <a:r>
              <a:rPr lang="fr-FR" sz="2000" dirty="0" err="1"/>
              <a:t>Casarosa</a:t>
            </a:r>
            <a:r>
              <a:rPr lang="fr-FR" sz="2000" dirty="0"/>
              <a:t> à San Francisco (</a:t>
            </a:r>
            <a:r>
              <a:rPr lang="fr-FR" sz="2000" dirty="0" err="1"/>
              <a:t>California</a:t>
            </a:r>
            <a:r>
              <a:rPr lang="fr-FR" sz="2000" dirty="0"/>
              <a:t>)</a:t>
            </a: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r>
              <a:rPr lang="en-US" sz="2000" dirty="0"/>
              <a:t>P</a:t>
            </a:r>
            <a:r>
              <a:rPr lang="fr-FR" sz="2000" dirty="0"/>
              <a:t>as à proprement parlé, des événements </a:t>
            </a:r>
            <a:r>
              <a:rPr lang="fr-FR" sz="2000" dirty="0" err="1"/>
              <a:t>Urban</a:t>
            </a:r>
            <a:r>
              <a:rPr lang="fr-FR" sz="2000" dirty="0"/>
              <a:t> </a:t>
            </a:r>
            <a:r>
              <a:rPr lang="fr-FR" sz="2000" dirty="0" err="1"/>
              <a:t>Sketchers</a:t>
            </a:r>
            <a:r>
              <a:rPr lang="fr-FR" sz="2000" dirty="0"/>
              <a:t>, bien qu’ils suivent les mêmes règles : dessin/croquis in situ</a:t>
            </a:r>
            <a:endParaRPr lang="en-US" sz="2000" dirty="0"/>
          </a:p>
          <a:p>
            <a:pPr algn="just"/>
            <a:endParaRPr lang="fr-FR" sz="2000" dirty="0"/>
          </a:p>
          <a:p>
            <a:pPr marL="342900" indent="-342900" algn="just">
              <a:buFont typeface="Wingdings" pitchFamily="2" charset="2"/>
              <a:buChar char="Ø"/>
            </a:pPr>
            <a:r>
              <a:rPr lang="fr-FR" sz="2000" dirty="0"/>
              <a:t>De nombreux USK du monde y participent activement (participation, relai pour organiser le </a:t>
            </a:r>
            <a:r>
              <a:rPr lang="fr-FR" sz="2000" dirty="0" err="1"/>
              <a:t>sketchcrawl</a:t>
            </a:r>
            <a:r>
              <a:rPr lang="fr-FR" sz="2000" dirty="0"/>
              <a:t> local, …)</a:t>
            </a:r>
            <a:endParaRPr lang="en-US" sz="2000" dirty="0"/>
          </a:p>
          <a:p>
            <a:pPr algn="just"/>
            <a:endParaRPr lang="fr-FR" sz="2000" dirty="0"/>
          </a:p>
          <a:p>
            <a:pPr marL="342900" indent="-342900" algn="just">
              <a:buFont typeface="Wingdings" pitchFamily="2" charset="2"/>
              <a:buChar char="Ø"/>
            </a:pPr>
            <a:r>
              <a:rPr lang="en-US" sz="2000" dirty="0"/>
              <a:t>Des sk</a:t>
            </a:r>
            <a:r>
              <a:rPr lang="fr-FR" sz="2000" dirty="0" err="1"/>
              <a:t>etchers</a:t>
            </a:r>
            <a:r>
              <a:rPr lang="fr-FR" sz="2000" dirty="0"/>
              <a:t> du monde entier dessinent tous en même temps</a:t>
            </a: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r>
              <a:rPr lang="en-US" sz="2000" dirty="0"/>
              <a:t>P</a:t>
            </a:r>
            <a:r>
              <a:rPr lang="fr-FR" sz="2000" dirty="0" err="1"/>
              <a:t>artage</a:t>
            </a:r>
            <a:r>
              <a:rPr lang="en-US" sz="2000" dirty="0"/>
              <a:t> de</a:t>
            </a:r>
            <a:r>
              <a:rPr lang="fr-FR" sz="2000" dirty="0"/>
              <a:t> leur travaux du jour sur le site </a:t>
            </a:r>
            <a:r>
              <a:rPr lang="fr-FR" sz="2000" dirty="0" err="1"/>
              <a:t>Sketchcrawl</a:t>
            </a: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r>
              <a:rPr lang="en-US" sz="2000" dirty="0"/>
              <a:t>Samedi</a:t>
            </a:r>
          </a:p>
          <a:p>
            <a:pPr marL="342900" indent="-342900" algn="just">
              <a:buFont typeface="Wingdings" pitchFamily="2" charset="2"/>
              <a:buChar char="Ø"/>
            </a:pPr>
            <a:r>
              <a:rPr lang="en-US" sz="2000" dirty="0"/>
              <a:t>Tous les 3 mois</a:t>
            </a:r>
            <a:endParaRPr lang="fr-FR" sz="2000" dirty="0"/>
          </a:p>
        </p:txBody>
      </p:sp>
    </p:spTree>
    <p:extLst>
      <p:ext uri="{BB962C8B-B14F-4D97-AF65-F5344CB8AC3E}">
        <p14:creationId xmlns:p14="http://schemas.microsoft.com/office/powerpoint/2010/main" val="38685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EVENEMENTS - SKETCHCRAWL</a:t>
            </a:r>
            <a:endParaRPr lang="fr-FR" dirty="0">
              <a:solidFill>
                <a:schemeClr val="tx2">
                  <a:lumMod val="60000"/>
                  <a:lumOff val="40000"/>
                </a:schemeClr>
              </a:solidFill>
            </a:endParaRPr>
          </a:p>
        </p:txBody>
      </p:sp>
      <p:pic>
        <p:nvPicPr>
          <p:cNvPr id="6" name="Image 5"/>
          <p:cNvPicPr>
            <a:picLocks noChangeAspect="1"/>
          </p:cNvPicPr>
          <p:nvPr/>
        </p:nvPicPr>
        <p:blipFill>
          <a:blip r:embed="rId2"/>
          <a:stretch>
            <a:fillRect/>
          </a:stretch>
        </p:blipFill>
        <p:spPr>
          <a:xfrm>
            <a:off x="457200" y="1417638"/>
            <a:ext cx="8229600" cy="5143500"/>
          </a:xfrm>
          <a:prstGeom prst="rect">
            <a:avLst/>
          </a:prstGeom>
        </p:spPr>
      </p:pic>
    </p:spTree>
    <p:extLst>
      <p:ext uri="{BB962C8B-B14F-4D97-AF65-F5344CB8AC3E}">
        <p14:creationId xmlns:p14="http://schemas.microsoft.com/office/powerpoint/2010/main" val="327537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EVENEMENTS - SKETCHCRAWL</a:t>
            </a:r>
            <a:endParaRPr lang="fr-FR" dirty="0">
              <a:solidFill>
                <a:schemeClr val="tx2">
                  <a:lumMod val="60000"/>
                  <a:lumOff val="40000"/>
                </a:schemeClr>
              </a:solidFill>
            </a:endParaRPr>
          </a:p>
        </p:txBody>
      </p:sp>
      <p:sp>
        <p:nvSpPr>
          <p:cNvPr id="3" name="ZoneTexte 2"/>
          <p:cNvSpPr txBox="1"/>
          <p:nvPr/>
        </p:nvSpPr>
        <p:spPr>
          <a:xfrm>
            <a:off x="611560" y="1700808"/>
            <a:ext cx="7920880" cy="1631216"/>
          </a:xfrm>
          <a:prstGeom prst="rect">
            <a:avLst/>
          </a:prstGeom>
          <a:noFill/>
        </p:spPr>
        <p:txBody>
          <a:bodyPr wrap="square" rtlCol="0">
            <a:spAutoFit/>
          </a:bodyPr>
          <a:lstStyle/>
          <a:p>
            <a:pPr marL="342900" indent="-342900" algn="just">
              <a:buFont typeface="Wingdings" pitchFamily="2" charset="2"/>
              <a:buChar char="Ø"/>
            </a:pPr>
            <a:r>
              <a:rPr lang="fr-FR" sz="2000" dirty="0"/>
              <a:t>Plus d’une cinquantaine de </a:t>
            </a:r>
            <a:r>
              <a:rPr lang="fr-FR" sz="2000" dirty="0" err="1"/>
              <a:t>Sketchcrawls</a:t>
            </a:r>
            <a:r>
              <a:rPr lang="fr-FR" sz="2000" dirty="0"/>
              <a:t> ont déjà eu lieu</a:t>
            </a:r>
            <a:endParaRPr lang="en-US" sz="2000" dirty="0"/>
          </a:p>
          <a:p>
            <a:pPr algn="just"/>
            <a:endParaRPr lang="fr-FR" sz="2000" dirty="0"/>
          </a:p>
          <a:p>
            <a:pPr marL="342900" indent="-342900" algn="just">
              <a:buFont typeface="Wingdings" pitchFamily="2" charset="2"/>
              <a:buChar char="Ø"/>
            </a:pPr>
            <a:r>
              <a:rPr lang="fr-FR" sz="2000" dirty="0"/>
              <a:t>Le 53ème a eu lieu le 22 Octobre 2016</a:t>
            </a:r>
            <a:endParaRPr lang="en-US" sz="2000" dirty="0"/>
          </a:p>
          <a:p>
            <a:pPr marL="342900" indent="-342900" algn="just">
              <a:buFont typeface="Wingdings" pitchFamily="2" charset="2"/>
              <a:buChar char="Ø"/>
            </a:pPr>
            <a:r>
              <a:rPr lang="fr-FR" sz="2000" dirty="0"/>
              <a:t>Le 54ème aura lieu le 28 Janvier 2017</a:t>
            </a:r>
            <a:endParaRPr lang="en-US" sz="2000" dirty="0"/>
          </a:p>
          <a:p>
            <a:pPr algn="just"/>
            <a:endParaRPr lang="en-US" sz="2000" dirty="0"/>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955" y="3150578"/>
            <a:ext cx="5294183" cy="3443654"/>
          </a:xfrm>
          <a:prstGeom prst="rect">
            <a:avLst/>
          </a:prstGeom>
        </p:spPr>
      </p:pic>
    </p:spTree>
    <p:extLst>
      <p:ext uri="{BB962C8B-B14F-4D97-AF65-F5344CB8AC3E}">
        <p14:creationId xmlns:p14="http://schemas.microsoft.com/office/powerpoint/2010/main" val="4890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a:solidFill>
                  <a:schemeClr val="tx2">
                    <a:lumMod val="60000"/>
                    <a:lumOff val="40000"/>
                  </a:schemeClr>
                </a:solidFill>
              </a:rPr>
              <a:t>EVENEMENTS - RENCONTRES NATIONALES</a:t>
            </a:r>
            <a:endParaRPr lang="fr-FR" dirty="0">
              <a:solidFill>
                <a:schemeClr val="tx2">
                  <a:lumMod val="60000"/>
                  <a:lumOff val="40000"/>
                </a:schemeClr>
              </a:solidFill>
            </a:endParaRPr>
          </a:p>
        </p:txBody>
      </p:sp>
      <p:sp>
        <p:nvSpPr>
          <p:cNvPr id="3" name="ZoneTexte 2"/>
          <p:cNvSpPr txBox="1"/>
          <p:nvPr/>
        </p:nvSpPr>
        <p:spPr>
          <a:xfrm>
            <a:off x="611560" y="1700808"/>
            <a:ext cx="7920880" cy="3785652"/>
          </a:xfrm>
          <a:prstGeom prst="rect">
            <a:avLst/>
          </a:prstGeom>
          <a:noFill/>
        </p:spPr>
        <p:txBody>
          <a:bodyPr wrap="square" rtlCol="0">
            <a:spAutoFit/>
          </a:bodyPr>
          <a:lstStyle/>
          <a:p>
            <a:pPr marL="342900" indent="-342900" algn="just">
              <a:buFont typeface="Wingdings" pitchFamily="2" charset="2"/>
              <a:buChar char="Ø"/>
            </a:pPr>
            <a:r>
              <a:rPr lang="en-US" sz="2000" dirty="0"/>
              <a:t>Re</a:t>
            </a:r>
            <a:r>
              <a:rPr lang="fr-FR" sz="2000" dirty="0" err="1"/>
              <a:t>ncontres</a:t>
            </a:r>
            <a:r>
              <a:rPr lang="fr-FR" sz="2000" dirty="0"/>
              <a:t> festives et fortement communautaires</a:t>
            </a: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r>
              <a:rPr lang="en-US" sz="2000" dirty="0"/>
              <a:t>S</a:t>
            </a:r>
            <a:r>
              <a:rPr lang="fr-FR" sz="2000" dirty="0"/>
              <a:t>e déroulent dans une ville française désignée par les collaborateurs USK France pour accueillir et organiser cette rencontre</a:t>
            </a:r>
          </a:p>
          <a:p>
            <a:pPr algn="just"/>
            <a:endParaRPr lang="fr-FR" sz="2000" dirty="0"/>
          </a:p>
          <a:p>
            <a:pPr marL="342900" indent="-342900" algn="just">
              <a:buFont typeface="Wingdings" pitchFamily="2" charset="2"/>
              <a:buChar char="Ø"/>
            </a:pPr>
            <a:r>
              <a:rPr lang="fr-FR" sz="2000" dirty="0"/>
              <a:t>Durant ces rencontres, des participants venus des quatre coins de France mais aussi d’Europe ou du reste du monde, se rencontrent pour dessiner à travers la ville  et partager leurs expériences, leurs techniques et les dessins réalisés</a:t>
            </a: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r>
              <a:rPr lang="fr-FR" sz="2000" dirty="0"/>
              <a:t>Un repas et une photo de groupe sont organisés lors de cette rencontre</a:t>
            </a:r>
            <a:endParaRPr lang="en-US" sz="2000" dirty="0"/>
          </a:p>
          <a:p>
            <a:pPr algn="just"/>
            <a:endParaRPr lang="fr-FR" sz="2000" dirty="0"/>
          </a:p>
        </p:txBody>
      </p:sp>
    </p:spTree>
    <p:extLst>
      <p:ext uri="{BB962C8B-B14F-4D97-AF65-F5344CB8AC3E}">
        <p14:creationId xmlns:p14="http://schemas.microsoft.com/office/powerpoint/2010/main" val="14578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a:solidFill>
                  <a:schemeClr val="tx2">
                    <a:lumMod val="60000"/>
                    <a:lumOff val="40000"/>
                  </a:schemeClr>
                </a:solidFill>
              </a:rPr>
              <a:t>EVENEMENTS - RENCONTRES NATIONALES</a:t>
            </a:r>
            <a:endParaRPr lang="fr-FR" dirty="0">
              <a:solidFill>
                <a:schemeClr val="tx2">
                  <a:lumMod val="60000"/>
                  <a:lumOff val="40000"/>
                </a:schemeClr>
              </a:solidFill>
            </a:endParaRPr>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14" y="2142876"/>
            <a:ext cx="7883771" cy="3547697"/>
          </a:xfrm>
          <a:prstGeom prst="rect">
            <a:avLst/>
          </a:prstGeom>
        </p:spPr>
      </p:pic>
    </p:spTree>
    <p:extLst>
      <p:ext uri="{BB962C8B-B14F-4D97-AF65-F5344CB8AC3E}">
        <p14:creationId xmlns:p14="http://schemas.microsoft.com/office/powerpoint/2010/main" val="42385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a:solidFill>
                  <a:schemeClr val="tx2">
                    <a:lumMod val="60000"/>
                    <a:lumOff val="40000"/>
                  </a:schemeClr>
                </a:solidFill>
              </a:rPr>
              <a:t>EVENEMENTS - RENCONTRES NATIONALES</a:t>
            </a:r>
            <a:endParaRPr lang="fr-FR" dirty="0">
              <a:solidFill>
                <a:schemeClr val="tx2">
                  <a:lumMod val="60000"/>
                  <a:lumOff val="40000"/>
                </a:schemeClr>
              </a:solidFill>
            </a:endParaRPr>
          </a:p>
        </p:txBody>
      </p:sp>
      <p:sp>
        <p:nvSpPr>
          <p:cNvPr id="3" name="ZoneTexte 2"/>
          <p:cNvSpPr txBox="1"/>
          <p:nvPr/>
        </p:nvSpPr>
        <p:spPr>
          <a:xfrm>
            <a:off x="611560" y="1700808"/>
            <a:ext cx="7920880" cy="4708981"/>
          </a:xfrm>
          <a:prstGeom prst="rect">
            <a:avLst/>
          </a:prstGeom>
          <a:noFill/>
        </p:spPr>
        <p:txBody>
          <a:bodyPr wrap="square" rtlCol="0">
            <a:spAutoFit/>
          </a:bodyPr>
          <a:lstStyle/>
          <a:p>
            <a:pPr marL="342900" indent="-342900" algn="just">
              <a:buFont typeface="Wingdings" pitchFamily="2" charset="2"/>
              <a:buChar char="Ø"/>
            </a:pPr>
            <a:r>
              <a:rPr lang="fr-FR" sz="2000" dirty="0"/>
              <a:t>2013 : 1</a:t>
            </a:r>
            <a:r>
              <a:rPr lang="fr-FR" sz="2000" baseline="30000" dirty="0"/>
              <a:t>ère</a:t>
            </a:r>
            <a:r>
              <a:rPr lang="fr-FR" sz="2000" dirty="0"/>
              <a:t> rencontre nationale, Lyon</a:t>
            </a:r>
            <a:endParaRPr lang="en-US" sz="2000" dirty="0"/>
          </a:p>
          <a:p>
            <a:pPr marL="342900" indent="-342900" algn="just">
              <a:buFont typeface="Wingdings" pitchFamily="2" charset="2"/>
              <a:buChar char="Ø"/>
            </a:pPr>
            <a:r>
              <a:rPr lang="fr-FR" sz="2000" dirty="0"/>
              <a:t>2014 : Sète</a:t>
            </a:r>
            <a:endParaRPr lang="en-US" sz="2000" dirty="0"/>
          </a:p>
          <a:p>
            <a:pPr marL="342900" indent="-342900" algn="just">
              <a:buFont typeface="Wingdings" pitchFamily="2" charset="2"/>
              <a:buChar char="Ø"/>
            </a:pPr>
            <a:r>
              <a:rPr lang="fr-FR" sz="2000" dirty="0"/>
              <a:t>2015 : Strasbourg</a:t>
            </a:r>
            <a:endParaRPr lang="en-US" sz="2000" dirty="0"/>
          </a:p>
          <a:p>
            <a:pPr marL="342900" indent="-342900" algn="just">
              <a:buFont typeface="Wingdings" pitchFamily="2" charset="2"/>
              <a:buChar char="Ø"/>
            </a:pPr>
            <a:r>
              <a:rPr lang="fr-FR" sz="2000" dirty="0"/>
              <a:t>2016 : Bordeaux</a:t>
            </a:r>
            <a:endParaRPr lang="en-US" sz="2000" dirty="0"/>
          </a:p>
          <a:p>
            <a:pPr marL="342900" indent="-342900" algn="just">
              <a:buFont typeface="Wingdings" pitchFamily="2" charset="2"/>
              <a:buChar char="Ø"/>
            </a:pPr>
            <a:r>
              <a:rPr lang="fr-FR" sz="2000" dirty="0"/>
              <a:t>2017 : Lorient</a:t>
            </a:r>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fr-FR" sz="2000" dirty="0"/>
          </a:p>
          <a:p>
            <a:pPr marL="342900" indent="-342900" algn="just">
              <a:buFont typeface="Wingdings" pitchFamily="2" charset="2"/>
              <a:buChar char="Ø"/>
            </a:pP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r>
              <a:rPr lang="fr-FR" sz="2000" dirty="0"/>
              <a:t>Ces rencontres regroupent environ 200-250 </a:t>
            </a:r>
            <a:r>
              <a:rPr lang="fr-FR" sz="2000" dirty="0" err="1"/>
              <a:t>sketchers</a:t>
            </a:r>
            <a:endParaRPr lang="en-US" sz="2000" dirty="0"/>
          </a:p>
          <a:p>
            <a:pPr marL="342900" indent="-342900" algn="just">
              <a:buFont typeface="Wingdings" pitchFamily="2" charset="2"/>
              <a:buChar char="Ø"/>
            </a:pPr>
            <a:endParaRPr lang="fr-FR" sz="2000" dirty="0"/>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558" y="2180170"/>
            <a:ext cx="5380201" cy="3400503"/>
          </a:xfrm>
          <a:prstGeom prst="rect">
            <a:avLst/>
          </a:prstGeom>
        </p:spPr>
      </p:pic>
    </p:spTree>
    <p:extLst>
      <p:ext uri="{BB962C8B-B14F-4D97-AF65-F5344CB8AC3E}">
        <p14:creationId xmlns:p14="http://schemas.microsoft.com/office/powerpoint/2010/main" val="32061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a:solidFill>
                  <a:schemeClr val="tx2">
                    <a:lumMod val="60000"/>
                    <a:lumOff val="40000"/>
                  </a:schemeClr>
                </a:solidFill>
              </a:rPr>
              <a:t>EVENEMENTS - </a:t>
            </a:r>
            <a:r>
              <a:rPr lang="fr-FR" b="1">
                <a:solidFill>
                  <a:schemeClr val="tx2">
                    <a:lumMod val="60000"/>
                    <a:lumOff val="40000"/>
                  </a:schemeClr>
                </a:solidFill>
              </a:rPr>
              <a:t>RENCONTRES LOCALES</a:t>
            </a:r>
            <a:endParaRPr lang="fr-FR" dirty="0">
              <a:solidFill>
                <a:schemeClr val="tx2">
                  <a:lumMod val="60000"/>
                  <a:lumOff val="40000"/>
                </a:schemeClr>
              </a:solidFill>
            </a:endParaRPr>
          </a:p>
        </p:txBody>
      </p:sp>
      <p:sp>
        <p:nvSpPr>
          <p:cNvPr id="3" name="ZoneTexte 2"/>
          <p:cNvSpPr txBox="1"/>
          <p:nvPr/>
        </p:nvSpPr>
        <p:spPr>
          <a:xfrm>
            <a:off x="611560" y="1700808"/>
            <a:ext cx="7920880" cy="1631216"/>
          </a:xfrm>
          <a:prstGeom prst="rect">
            <a:avLst/>
          </a:prstGeom>
          <a:noFill/>
        </p:spPr>
        <p:txBody>
          <a:bodyPr wrap="square" rtlCol="0">
            <a:spAutoFit/>
          </a:bodyPr>
          <a:lstStyle/>
          <a:p>
            <a:pPr marL="342900" indent="-342900" algn="just">
              <a:buFont typeface="Wingdings"/>
              <a:buChar char="Ø"/>
            </a:pPr>
            <a:r>
              <a:rPr lang="fr-FR" sz="2000" dirty="0"/>
              <a:t>Matin croquis (régulier) : Rencontre un dimanche matin (9h-12h) / mois, pour dessiner ensemble. Le lieu de rencontre est différent à chaque fois : bars, marchés, marchés aux puces, …</a:t>
            </a:r>
          </a:p>
          <a:p>
            <a:pPr marL="342900" indent="-342900" algn="just">
              <a:buFont typeface="Wingdings"/>
              <a:buChar char="Ø"/>
            </a:pPr>
            <a:endParaRPr lang="en-US" sz="2000" dirty="0"/>
          </a:p>
          <a:p>
            <a:pPr marL="342900" indent="-342900" algn="just">
              <a:buFont typeface="Wingdings"/>
              <a:buChar char="Ø"/>
            </a:pPr>
            <a:endParaRPr lang="fr-FR" sz="2000" dirty="0"/>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153" y="2845289"/>
            <a:ext cx="5245694" cy="3775807"/>
          </a:xfrm>
          <a:prstGeom prst="rect">
            <a:avLst/>
          </a:prstGeom>
        </p:spPr>
      </p:pic>
    </p:spTree>
    <p:extLst>
      <p:ext uri="{BB962C8B-B14F-4D97-AF65-F5344CB8AC3E}">
        <p14:creationId xmlns:p14="http://schemas.microsoft.com/office/powerpoint/2010/main" val="13947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a:solidFill>
                  <a:schemeClr val="tx2">
                    <a:lumMod val="60000"/>
                    <a:lumOff val="40000"/>
                  </a:schemeClr>
                </a:solidFill>
              </a:rPr>
              <a:t>EVENEMENTS - </a:t>
            </a:r>
            <a:r>
              <a:rPr lang="fr-FR" b="1">
                <a:solidFill>
                  <a:schemeClr val="tx2">
                    <a:lumMod val="60000"/>
                    <a:lumOff val="40000"/>
                  </a:schemeClr>
                </a:solidFill>
              </a:rPr>
              <a:t>RENCONTRES LOCALES</a:t>
            </a:r>
            <a:endParaRPr lang="fr-FR" dirty="0">
              <a:solidFill>
                <a:schemeClr val="tx2">
                  <a:lumMod val="60000"/>
                  <a:lumOff val="40000"/>
                </a:schemeClr>
              </a:solidFill>
            </a:endParaRPr>
          </a:p>
        </p:txBody>
      </p:sp>
      <p:sp>
        <p:nvSpPr>
          <p:cNvPr id="3" name="ZoneTexte 2"/>
          <p:cNvSpPr txBox="1"/>
          <p:nvPr/>
        </p:nvSpPr>
        <p:spPr>
          <a:xfrm>
            <a:off x="611560" y="1700808"/>
            <a:ext cx="4651613" cy="4308872"/>
          </a:xfrm>
          <a:prstGeom prst="rect">
            <a:avLst/>
          </a:prstGeom>
          <a:noFill/>
        </p:spPr>
        <p:txBody>
          <a:bodyPr wrap="square" rtlCol="0">
            <a:spAutoFit/>
          </a:bodyPr>
          <a:lstStyle/>
          <a:p>
            <a:pPr marL="342900" indent="-342900" algn="just">
              <a:buFont typeface="Wingdings"/>
              <a:buChar char="Ø"/>
            </a:pPr>
            <a:r>
              <a:rPr lang="fr-FR" sz="2000" dirty="0" err="1"/>
              <a:t>Sketchcrawl</a:t>
            </a:r>
            <a:r>
              <a:rPr lang="fr-FR" sz="2000" dirty="0"/>
              <a:t> (régulier) : </a:t>
            </a:r>
            <a:endParaRPr lang="en-US" sz="2000" dirty="0"/>
          </a:p>
          <a:p>
            <a:pPr algn="just"/>
            <a:endParaRPr lang="en-US" sz="2000" dirty="0"/>
          </a:p>
          <a:p>
            <a:pPr algn="just"/>
            <a:r>
              <a:rPr lang="fr-FR" dirty="0"/>
              <a:t>o 48ème </a:t>
            </a:r>
            <a:r>
              <a:rPr lang="fr-FR" dirty="0" err="1"/>
              <a:t>sketchcrawl</a:t>
            </a:r>
            <a:r>
              <a:rPr lang="fr-FR" dirty="0"/>
              <a:t> : Parcs et squares de Belfort (Roseraie, Parc </a:t>
            </a:r>
            <a:r>
              <a:rPr lang="fr-FR" dirty="0" err="1"/>
              <a:t>Lechten</a:t>
            </a:r>
            <a:r>
              <a:rPr lang="fr-FR" dirty="0"/>
              <a:t>, Parc du souvenir, Square Emile </a:t>
            </a:r>
            <a:r>
              <a:rPr lang="fr-FR" dirty="0" err="1"/>
              <a:t>Gehant</a:t>
            </a:r>
            <a:r>
              <a:rPr lang="fr-FR" dirty="0"/>
              <a:t>)</a:t>
            </a:r>
          </a:p>
          <a:p>
            <a:pPr algn="just"/>
            <a:r>
              <a:rPr lang="fr-FR" dirty="0"/>
              <a:t>o 49ème </a:t>
            </a:r>
            <a:r>
              <a:rPr lang="fr-FR" dirty="0" err="1"/>
              <a:t>sketchcrawl</a:t>
            </a:r>
            <a:r>
              <a:rPr lang="fr-FR" dirty="0"/>
              <a:t> : Bibliothèques de Belfort (municipale et universitaire) / Zone industrielle</a:t>
            </a:r>
          </a:p>
          <a:p>
            <a:pPr algn="just"/>
            <a:r>
              <a:rPr lang="fr-FR" dirty="0"/>
              <a:t>o 50ème </a:t>
            </a:r>
            <a:r>
              <a:rPr lang="fr-FR" dirty="0" err="1"/>
              <a:t>sketchcrawl</a:t>
            </a:r>
            <a:r>
              <a:rPr lang="fr-FR" dirty="0"/>
              <a:t> : Cathédrale de Belfort / Danses traditionnelles italiennes</a:t>
            </a:r>
          </a:p>
          <a:p>
            <a:pPr algn="just"/>
            <a:r>
              <a:rPr lang="fr-FR" dirty="0"/>
              <a:t>o 51ème </a:t>
            </a:r>
            <a:r>
              <a:rPr lang="fr-FR" dirty="0" err="1"/>
              <a:t>sketchcrawl</a:t>
            </a:r>
            <a:r>
              <a:rPr lang="fr-FR" dirty="0"/>
              <a:t> : Colmar</a:t>
            </a:r>
          </a:p>
          <a:p>
            <a:pPr algn="just"/>
            <a:r>
              <a:rPr lang="fr-FR" dirty="0"/>
              <a:t>o 52ème </a:t>
            </a:r>
            <a:r>
              <a:rPr lang="fr-FR" dirty="0" err="1"/>
              <a:t>sketchcrawl</a:t>
            </a:r>
            <a:r>
              <a:rPr lang="fr-FR" dirty="0"/>
              <a:t> : Pas organisé - Congés d’été</a:t>
            </a:r>
          </a:p>
          <a:p>
            <a:pPr algn="just"/>
            <a:r>
              <a:rPr lang="fr-FR" dirty="0"/>
              <a:t>o 53ème </a:t>
            </a:r>
            <a:r>
              <a:rPr lang="fr-FR" dirty="0" err="1"/>
              <a:t>sketchcrawl</a:t>
            </a:r>
            <a:r>
              <a:rPr lang="fr-FR" dirty="0"/>
              <a:t> : Colmar</a:t>
            </a:r>
          </a:p>
          <a:p>
            <a:pPr algn="just"/>
            <a:r>
              <a:rPr lang="fr-FR" dirty="0"/>
              <a:t>o 54ème </a:t>
            </a:r>
            <a:r>
              <a:rPr lang="fr-FR" dirty="0" err="1"/>
              <a:t>sketchcrawl</a:t>
            </a:r>
            <a:r>
              <a:rPr lang="fr-FR" dirty="0"/>
              <a:t> : à venir : Bibliothèque municipale de Belfort</a:t>
            </a:r>
            <a:endParaRPr lang="fr-FR" sz="2000" dirty="0"/>
          </a:p>
        </p:txBody>
      </p:sp>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3173" y="2931013"/>
            <a:ext cx="3576802" cy="2246679"/>
          </a:xfrm>
          <a:prstGeom prst="rect">
            <a:avLst/>
          </a:prstGeom>
        </p:spPr>
      </p:pic>
    </p:spTree>
    <p:extLst>
      <p:ext uri="{BB962C8B-B14F-4D97-AF65-F5344CB8AC3E}">
        <p14:creationId xmlns:p14="http://schemas.microsoft.com/office/powerpoint/2010/main" val="309761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chemeClr val="accent1"/>
                </a:solidFill>
              </a:rPr>
              <a:t>1</a:t>
            </a:r>
            <a:r>
              <a:rPr lang="fr-FR" b="1" baseline="30000" dirty="0">
                <a:solidFill>
                  <a:schemeClr val="accent1"/>
                </a:solidFill>
              </a:rPr>
              <a:t>ère</a:t>
            </a:r>
            <a:r>
              <a:rPr lang="fr-FR" b="1" dirty="0">
                <a:solidFill>
                  <a:schemeClr val="accent1"/>
                </a:solidFill>
              </a:rPr>
              <a:t> Partie</a:t>
            </a:r>
            <a:br>
              <a:rPr lang="fr-FR" b="1" dirty="0">
                <a:solidFill>
                  <a:schemeClr val="accent1"/>
                </a:solidFill>
              </a:rPr>
            </a:br>
            <a:r>
              <a:rPr lang="fr-FR" b="1" dirty="0">
                <a:solidFill>
                  <a:schemeClr val="accent1"/>
                </a:solidFill>
              </a:rPr>
              <a:t>HISTORIQUE</a:t>
            </a:r>
            <a:endParaRPr lang="fr-FR" dirty="0">
              <a:solidFill>
                <a:schemeClr val="accent1"/>
              </a:solidFill>
            </a:endParaRP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792349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a:solidFill>
                  <a:schemeClr val="tx2">
                    <a:lumMod val="60000"/>
                    <a:lumOff val="40000"/>
                  </a:schemeClr>
                </a:solidFill>
              </a:rPr>
              <a:t>EVENEMENTS - </a:t>
            </a:r>
            <a:r>
              <a:rPr lang="fr-FR" b="1">
                <a:solidFill>
                  <a:schemeClr val="tx2">
                    <a:lumMod val="60000"/>
                    <a:lumOff val="40000"/>
                  </a:schemeClr>
                </a:solidFill>
              </a:rPr>
              <a:t>RENCONTRES LOCALES</a:t>
            </a:r>
            <a:endParaRPr lang="fr-FR" dirty="0">
              <a:solidFill>
                <a:schemeClr val="tx2">
                  <a:lumMod val="60000"/>
                  <a:lumOff val="40000"/>
                </a:schemeClr>
              </a:solidFill>
            </a:endParaRPr>
          </a:p>
        </p:txBody>
      </p:sp>
      <p:sp>
        <p:nvSpPr>
          <p:cNvPr id="3" name="ZoneTexte 2"/>
          <p:cNvSpPr txBox="1"/>
          <p:nvPr/>
        </p:nvSpPr>
        <p:spPr>
          <a:xfrm>
            <a:off x="611560" y="1700808"/>
            <a:ext cx="7920880" cy="1015663"/>
          </a:xfrm>
          <a:prstGeom prst="rect">
            <a:avLst/>
          </a:prstGeom>
          <a:noFill/>
        </p:spPr>
        <p:txBody>
          <a:bodyPr wrap="square" rtlCol="0">
            <a:spAutoFit/>
          </a:bodyPr>
          <a:lstStyle/>
          <a:p>
            <a:pPr marL="342900" indent="-342900" algn="just">
              <a:buFont typeface="Wingdings" pitchFamily="2" charset="2"/>
              <a:buChar char="Ø"/>
            </a:pPr>
            <a:r>
              <a:rPr lang="fr-FR" sz="2000" dirty="0"/>
              <a:t>Reconstitutions historiques à la citadelle organisées par les Musée d’Art et d’Histoire de Belfort</a:t>
            </a:r>
            <a:endParaRPr lang="en-US" sz="2000" dirty="0"/>
          </a:p>
          <a:p>
            <a:pPr marL="342900" indent="-342900" algn="just">
              <a:buFont typeface="Wingdings" pitchFamily="2" charset="2"/>
              <a:buChar char="Ø"/>
            </a:pPr>
            <a:endParaRPr lang="fr-FR" sz="2000" dirty="0"/>
          </a:p>
        </p:txBody>
      </p:sp>
      <p:pic>
        <p:nvPicPr>
          <p:cNvPr id="6"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380" y="2606568"/>
            <a:ext cx="5832879" cy="3796116"/>
          </a:xfrm>
          <a:prstGeom prst="rect">
            <a:avLst/>
          </a:prstGeom>
        </p:spPr>
      </p:pic>
    </p:spTree>
    <p:extLst>
      <p:ext uri="{BB962C8B-B14F-4D97-AF65-F5344CB8AC3E}">
        <p14:creationId xmlns:p14="http://schemas.microsoft.com/office/powerpoint/2010/main" val="352057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a:solidFill>
                  <a:schemeClr val="tx2">
                    <a:lumMod val="60000"/>
                    <a:lumOff val="40000"/>
                  </a:schemeClr>
                </a:solidFill>
              </a:rPr>
              <a:t>EVENEMENTS - </a:t>
            </a:r>
            <a:r>
              <a:rPr lang="fr-FR" b="1">
                <a:solidFill>
                  <a:schemeClr val="tx2">
                    <a:lumMod val="60000"/>
                    <a:lumOff val="40000"/>
                  </a:schemeClr>
                </a:solidFill>
              </a:rPr>
              <a:t>RENCONTRES LOCALES</a:t>
            </a:r>
            <a:endParaRPr lang="fr-FR" dirty="0">
              <a:solidFill>
                <a:schemeClr val="tx2">
                  <a:lumMod val="60000"/>
                  <a:lumOff val="40000"/>
                </a:schemeClr>
              </a:solidFill>
            </a:endParaRPr>
          </a:p>
        </p:txBody>
      </p:sp>
      <p:sp>
        <p:nvSpPr>
          <p:cNvPr id="3" name="ZoneTexte 2"/>
          <p:cNvSpPr txBox="1"/>
          <p:nvPr/>
        </p:nvSpPr>
        <p:spPr>
          <a:xfrm>
            <a:off x="611560" y="1700808"/>
            <a:ext cx="7920880" cy="707886"/>
          </a:xfrm>
          <a:prstGeom prst="rect">
            <a:avLst/>
          </a:prstGeom>
          <a:noFill/>
        </p:spPr>
        <p:txBody>
          <a:bodyPr wrap="square" rtlCol="0">
            <a:spAutoFit/>
          </a:bodyPr>
          <a:lstStyle/>
          <a:p>
            <a:pPr marL="342900" indent="-342900" algn="just">
              <a:buFont typeface="Wingdings" pitchFamily="2" charset="2"/>
              <a:buChar char="Ø"/>
            </a:pPr>
            <a:r>
              <a:rPr lang="fr-FR" sz="2000" dirty="0"/>
              <a:t>Festival Entrevues : </a:t>
            </a:r>
            <a:r>
              <a:rPr lang="en-US" sz="2000" dirty="0"/>
              <a:t>l</a:t>
            </a:r>
            <a:r>
              <a:rPr lang="fr-FR" sz="2000" dirty="0"/>
              <a:t>es dessins/croquis</a:t>
            </a:r>
            <a:r>
              <a:rPr lang="en-US" sz="2000" dirty="0"/>
              <a:t> réalisés durant le festival</a:t>
            </a:r>
            <a:r>
              <a:rPr lang="fr-FR" sz="2000" dirty="0"/>
              <a:t> sont utilisés par Entrevues pour illustrer le journal, édité tous les jours</a:t>
            </a:r>
            <a:endParaRPr lang="en-US" sz="2000" dirty="0"/>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346" y="2588847"/>
            <a:ext cx="6993548" cy="3941155"/>
          </a:xfrm>
          <a:prstGeom prst="rect">
            <a:avLst/>
          </a:prstGeom>
        </p:spPr>
      </p:pic>
    </p:spTree>
    <p:extLst>
      <p:ext uri="{BB962C8B-B14F-4D97-AF65-F5344CB8AC3E}">
        <p14:creationId xmlns:p14="http://schemas.microsoft.com/office/powerpoint/2010/main" val="360422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a:solidFill>
                  <a:schemeClr val="tx2">
                    <a:lumMod val="60000"/>
                    <a:lumOff val="40000"/>
                  </a:schemeClr>
                </a:solidFill>
              </a:rPr>
              <a:t>EVENEMENTS - </a:t>
            </a:r>
            <a:r>
              <a:rPr lang="fr-FR" b="1">
                <a:solidFill>
                  <a:schemeClr val="tx2">
                    <a:lumMod val="60000"/>
                    <a:lumOff val="40000"/>
                  </a:schemeClr>
                </a:solidFill>
              </a:rPr>
              <a:t>RENCONTRES LOCALES</a:t>
            </a:r>
            <a:endParaRPr lang="fr-FR" dirty="0">
              <a:solidFill>
                <a:schemeClr val="tx2">
                  <a:lumMod val="60000"/>
                  <a:lumOff val="40000"/>
                </a:schemeClr>
              </a:solidFill>
            </a:endParaRPr>
          </a:p>
        </p:txBody>
      </p:sp>
      <p:sp>
        <p:nvSpPr>
          <p:cNvPr id="3" name="ZoneTexte 2"/>
          <p:cNvSpPr txBox="1"/>
          <p:nvPr/>
        </p:nvSpPr>
        <p:spPr>
          <a:xfrm>
            <a:off x="611560" y="1700808"/>
            <a:ext cx="4016613" cy="3477875"/>
          </a:xfrm>
          <a:prstGeom prst="rect">
            <a:avLst/>
          </a:prstGeom>
          <a:noFill/>
        </p:spPr>
        <p:txBody>
          <a:bodyPr wrap="square" rtlCol="0">
            <a:spAutoFit/>
          </a:bodyPr>
          <a:lstStyle/>
          <a:p>
            <a:pPr marL="342900" indent="-342900" algn="just">
              <a:buFont typeface="Wingdings" pitchFamily="2" charset="2"/>
              <a:buChar char="Ø"/>
            </a:pPr>
            <a:r>
              <a:rPr lang="fr-FR" sz="2000" dirty="0"/>
              <a:t>Festival International de Musique Universitaire (FIMU) </a:t>
            </a:r>
            <a:endParaRPr lang="en-US" sz="2000" dirty="0"/>
          </a:p>
          <a:p>
            <a:pPr marL="342900" indent="-342900" algn="just">
              <a:buFont typeface="Wingdings" pitchFamily="2" charset="2"/>
              <a:buChar char="Ø"/>
            </a:pPr>
            <a:endParaRPr lang="fr-FR" sz="2000" dirty="0"/>
          </a:p>
          <a:p>
            <a:pPr marL="342900" indent="-342900" algn="just">
              <a:buFont typeface="Wingdings" pitchFamily="2" charset="2"/>
              <a:buChar char="Ø"/>
            </a:pPr>
            <a:r>
              <a:rPr lang="en-US" sz="2000" dirty="0"/>
              <a:t>M</a:t>
            </a:r>
            <a:r>
              <a:rPr lang="fr-FR" sz="2000" dirty="0"/>
              <a:t>usée Japy à Beaucourt, …</a:t>
            </a:r>
            <a:endParaRPr lang="en-US" sz="2000" dirty="0"/>
          </a:p>
          <a:p>
            <a:pPr algn="just"/>
            <a:endParaRPr lang="fr-FR" sz="2000" dirty="0"/>
          </a:p>
          <a:p>
            <a:pPr marL="342900" indent="-342900" algn="just">
              <a:buFont typeface="Wingdings" pitchFamily="2" charset="2"/>
              <a:buChar char="Ø"/>
            </a:pPr>
            <a:r>
              <a:rPr lang="fr-FR" sz="2000" dirty="0"/>
              <a:t>Strasbourg, Colmar, Mulhouse ou international (Freiburg)</a:t>
            </a:r>
            <a:endParaRPr lang="en-US" sz="2000" dirty="0"/>
          </a:p>
          <a:p>
            <a:pPr algn="just"/>
            <a:r>
              <a:rPr lang="fr-FR" sz="2000" dirty="0"/>
              <a:t> </a:t>
            </a:r>
          </a:p>
          <a:p>
            <a:pPr marL="342900" indent="-342900" algn="just">
              <a:buFont typeface="Wingdings" pitchFamily="2" charset="2"/>
              <a:buChar char="Ø"/>
            </a:pPr>
            <a:r>
              <a:rPr lang="fr-FR" sz="2000" dirty="0"/>
              <a:t>Prochainement, USK Belfort va s’exporter : Besançon, Mulhouse, …</a:t>
            </a:r>
            <a:endParaRPr lang="en-US" sz="2000" dirty="0"/>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821" y="1604596"/>
            <a:ext cx="3255433" cy="4064000"/>
          </a:xfrm>
          <a:prstGeom prst="rect">
            <a:avLst/>
          </a:prstGeom>
        </p:spPr>
      </p:pic>
    </p:spTree>
    <p:extLst>
      <p:ext uri="{BB962C8B-B14F-4D97-AF65-F5344CB8AC3E}">
        <p14:creationId xmlns:p14="http://schemas.microsoft.com/office/powerpoint/2010/main" val="131729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AUTRES EVENEMENTS</a:t>
            </a:r>
            <a:endParaRPr lang="fr-FR" dirty="0">
              <a:solidFill>
                <a:schemeClr val="tx2">
                  <a:lumMod val="60000"/>
                  <a:lumOff val="40000"/>
                </a:schemeClr>
              </a:solidFill>
            </a:endParaRPr>
          </a:p>
        </p:txBody>
      </p:sp>
      <p:sp>
        <p:nvSpPr>
          <p:cNvPr id="3" name="ZoneTexte 2"/>
          <p:cNvSpPr txBox="1"/>
          <p:nvPr/>
        </p:nvSpPr>
        <p:spPr>
          <a:xfrm>
            <a:off x="611560" y="1700808"/>
            <a:ext cx="4676036" cy="1938992"/>
          </a:xfrm>
          <a:prstGeom prst="rect">
            <a:avLst/>
          </a:prstGeom>
          <a:noFill/>
        </p:spPr>
        <p:txBody>
          <a:bodyPr wrap="square" rtlCol="0">
            <a:spAutoFit/>
          </a:bodyPr>
          <a:lstStyle/>
          <a:p>
            <a:pPr algn="just"/>
            <a:r>
              <a:rPr lang="fr-FR" sz="2000" dirty="0"/>
              <a:t>D’autres événements ou activités ont lieu au sein de la communauté USK:</a:t>
            </a:r>
          </a:p>
          <a:p>
            <a:pPr marL="342900" indent="-342900" algn="just">
              <a:buFont typeface="Wingdings"/>
              <a:buChar char="Ø"/>
            </a:pPr>
            <a:endParaRPr lang="fr-FR" sz="2000" dirty="0"/>
          </a:p>
          <a:p>
            <a:pPr marL="342900" indent="-342900" algn="just">
              <a:buFont typeface="Wingdings"/>
              <a:buChar char="Ø"/>
            </a:pPr>
            <a:r>
              <a:rPr lang="fr-FR" sz="2000" dirty="0"/>
              <a:t>« Carnets qui voyagent »</a:t>
            </a:r>
            <a:endParaRPr lang="en-US" sz="2000" dirty="0"/>
          </a:p>
          <a:p>
            <a:pPr marL="342900" indent="-342900" algn="just">
              <a:buFont typeface="Wingdings"/>
              <a:buChar char="Ø"/>
            </a:pPr>
            <a:endParaRPr lang="fr-FR" sz="2000" dirty="0"/>
          </a:p>
          <a:p>
            <a:pPr marL="342900" indent="-342900" algn="just">
              <a:buFont typeface="Wingdings"/>
              <a:buChar char="Ø"/>
            </a:pPr>
            <a:r>
              <a:rPr lang="fr-FR" sz="2000" dirty="0"/>
              <a:t>Challenges</a:t>
            </a:r>
            <a:endParaRPr lang="en-US" sz="2000" dirty="0"/>
          </a:p>
        </p:txBody>
      </p:sp>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8848" y="2535972"/>
            <a:ext cx="4889012" cy="4094806"/>
          </a:xfrm>
          <a:prstGeom prst="rect">
            <a:avLst/>
          </a:prstGeom>
        </p:spPr>
      </p:pic>
    </p:spTree>
    <p:extLst>
      <p:ext uri="{BB962C8B-B14F-4D97-AF65-F5344CB8AC3E}">
        <p14:creationId xmlns:p14="http://schemas.microsoft.com/office/powerpoint/2010/main" val="20338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2</a:t>
            </a:r>
            <a:r>
              <a:rPr lang="fr-FR" b="1" baseline="30000" dirty="0"/>
              <a:t>ème</a:t>
            </a:r>
            <a:r>
              <a:rPr lang="fr-FR" b="1" dirty="0"/>
              <a:t> Partie</a:t>
            </a:r>
            <a:endParaRPr lang="fr-FR" dirty="0"/>
          </a:p>
        </p:txBody>
      </p:sp>
    </p:spTree>
    <p:extLst>
      <p:ext uri="{BB962C8B-B14F-4D97-AF65-F5344CB8AC3E}">
        <p14:creationId xmlns:p14="http://schemas.microsoft.com/office/powerpoint/2010/main" val="24620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MATERIEL</a:t>
            </a:r>
            <a:endParaRPr lang="fr-FR" dirty="0">
              <a:solidFill>
                <a:schemeClr val="tx2">
                  <a:lumMod val="60000"/>
                  <a:lumOff val="40000"/>
                </a:schemeClr>
              </a:solidFill>
            </a:endParaRPr>
          </a:p>
        </p:txBody>
      </p:sp>
      <p:sp>
        <p:nvSpPr>
          <p:cNvPr id="3" name="ZoneTexte 2"/>
          <p:cNvSpPr txBox="1"/>
          <p:nvPr/>
        </p:nvSpPr>
        <p:spPr>
          <a:xfrm>
            <a:off x="611559" y="1297827"/>
            <a:ext cx="7920880" cy="2246769"/>
          </a:xfrm>
          <a:prstGeom prst="rect">
            <a:avLst/>
          </a:prstGeom>
          <a:noFill/>
        </p:spPr>
        <p:txBody>
          <a:bodyPr wrap="square" rtlCol="0">
            <a:spAutoFit/>
          </a:bodyPr>
          <a:lstStyle/>
          <a:p>
            <a:pPr marL="342900" indent="-342900" algn="just">
              <a:buFont typeface="Wingdings" pitchFamily="2" charset="2"/>
              <a:buChar char="Ø"/>
            </a:pPr>
            <a:r>
              <a:rPr lang="en-US" sz="2000" dirty="0"/>
              <a:t>P</a:t>
            </a:r>
            <a:r>
              <a:rPr lang="fr-FR" sz="2000" dirty="0"/>
              <a:t>as de règles établies</a:t>
            </a:r>
            <a:endParaRPr lang="en-US" sz="2000" dirty="0"/>
          </a:p>
          <a:p>
            <a:pPr algn="just"/>
            <a:endParaRPr lang="fr-FR" sz="2000" dirty="0"/>
          </a:p>
          <a:p>
            <a:pPr marL="342900" indent="-342900" algn="just">
              <a:buFont typeface="Wingdings" pitchFamily="2" charset="2"/>
              <a:buChar char="Ø"/>
            </a:pPr>
            <a:r>
              <a:rPr lang="fr-FR" sz="2000" dirty="0"/>
              <a:t>Moins le matériel est encombrant et/ou lourd, plus c’est simple pour se déplacer, pour accéder facilement à certains endroits (musées, bars, …), ...</a:t>
            </a:r>
            <a:endParaRPr lang="en-US" sz="2000" dirty="0"/>
          </a:p>
          <a:p>
            <a:pPr algn="just"/>
            <a:endParaRPr lang="fr-FR" sz="2000" dirty="0"/>
          </a:p>
          <a:p>
            <a:pPr marL="342900" indent="-342900" algn="just">
              <a:buFont typeface="Wingdings" pitchFamily="2" charset="2"/>
              <a:buChar char="Ø"/>
            </a:pPr>
            <a:r>
              <a:rPr lang="fr-FR" sz="2000" dirty="0"/>
              <a:t>C’est à chacun de trouver le matériel qui lui convient le mieux</a:t>
            </a:r>
            <a:endParaRPr lang="en-US" sz="2000" dirty="0"/>
          </a:p>
        </p:txBody>
      </p:sp>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633" y="3616583"/>
            <a:ext cx="4752731" cy="3082665"/>
          </a:xfrm>
          <a:prstGeom prst="rect">
            <a:avLst/>
          </a:prstGeom>
        </p:spPr>
      </p:pic>
    </p:spTree>
    <p:extLst>
      <p:ext uri="{BB962C8B-B14F-4D97-AF65-F5344CB8AC3E}">
        <p14:creationId xmlns:p14="http://schemas.microsoft.com/office/powerpoint/2010/main" val="334238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MATERIEL – TABOURET</a:t>
            </a:r>
            <a:r>
              <a:rPr lang="en-US" b="1" dirty="0">
                <a:solidFill>
                  <a:schemeClr val="tx2">
                    <a:lumMod val="60000"/>
                    <a:lumOff val="40000"/>
                  </a:schemeClr>
                </a:solidFill>
              </a:rPr>
              <a:t> ?</a:t>
            </a:r>
            <a:endParaRPr lang="fr-FR" dirty="0">
              <a:solidFill>
                <a:schemeClr val="tx2">
                  <a:lumMod val="60000"/>
                  <a:lumOff val="40000"/>
                </a:schemeClr>
              </a:solidFill>
            </a:endParaRPr>
          </a:p>
        </p:txBody>
      </p:sp>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887" y="1397000"/>
            <a:ext cx="6646244" cy="4965212"/>
          </a:xfrm>
          <a:prstGeom prst="rect">
            <a:avLst/>
          </a:prstGeom>
        </p:spPr>
      </p:pic>
    </p:spTree>
    <p:extLst>
      <p:ext uri="{BB962C8B-B14F-4D97-AF65-F5344CB8AC3E}">
        <p14:creationId xmlns:p14="http://schemas.microsoft.com/office/powerpoint/2010/main" val="22508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MATERIEL – TABOURET</a:t>
            </a:r>
            <a:r>
              <a:rPr lang="en-US" b="1" dirty="0">
                <a:solidFill>
                  <a:schemeClr val="tx2">
                    <a:lumMod val="60000"/>
                    <a:lumOff val="40000"/>
                  </a:schemeClr>
                </a:solidFill>
              </a:rPr>
              <a:t> ?</a:t>
            </a:r>
            <a:endParaRPr lang="fr-FR" dirty="0">
              <a:solidFill>
                <a:schemeClr val="tx2">
                  <a:lumMod val="60000"/>
                  <a:lumOff val="40000"/>
                </a:schemeClr>
              </a:solidFill>
            </a:endParaRPr>
          </a:p>
        </p:txBody>
      </p:sp>
      <p:sp>
        <p:nvSpPr>
          <p:cNvPr id="3" name="ZoneTexte 2"/>
          <p:cNvSpPr txBox="1"/>
          <p:nvPr/>
        </p:nvSpPr>
        <p:spPr>
          <a:xfrm>
            <a:off x="611560" y="1700808"/>
            <a:ext cx="7920880" cy="3477875"/>
          </a:xfrm>
          <a:prstGeom prst="rect">
            <a:avLst/>
          </a:prstGeom>
          <a:noFill/>
        </p:spPr>
        <p:txBody>
          <a:bodyPr wrap="square" rtlCol="0">
            <a:spAutoFit/>
          </a:bodyPr>
          <a:lstStyle/>
          <a:p>
            <a:pPr marL="342900" indent="-342900" algn="just">
              <a:buFont typeface="Wingdings" pitchFamily="2" charset="2"/>
              <a:buChar char="Ø"/>
            </a:pPr>
            <a:r>
              <a:rPr lang="fr-FR" sz="2000" dirty="0"/>
              <a:t>“mon fondement me donne mon point de vue” (Jean-Marie)</a:t>
            </a:r>
            <a:endParaRPr lang="en-US" sz="2000" dirty="0"/>
          </a:p>
          <a:p>
            <a:pPr algn="just"/>
            <a:endParaRPr lang="fr-FR" sz="2000" dirty="0"/>
          </a:p>
          <a:p>
            <a:pPr marL="342900" indent="-342900" algn="just">
              <a:buFont typeface="Wingdings"/>
              <a:buChar char="Ø"/>
            </a:pPr>
            <a:r>
              <a:rPr lang="fr-FR" sz="2000" dirty="0" err="1"/>
              <a:t>Trepied</a:t>
            </a:r>
            <a:endParaRPr lang="fr-FR" sz="2000" dirty="0"/>
          </a:p>
          <a:p>
            <a:pPr marL="342900" indent="-342900" algn="just">
              <a:buFont typeface="Wingdings"/>
              <a:buChar char="Ø"/>
            </a:pPr>
            <a:r>
              <a:rPr lang="fr-FR" sz="2000" dirty="0"/>
              <a:t>Tabouret fait maison</a:t>
            </a:r>
          </a:p>
          <a:p>
            <a:pPr marL="342900" indent="-342900" algn="just">
              <a:buFont typeface="Wingdings"/>
              <a:buChar char="Ø"/>
            </a:pPr>
            <a:r>
              <a:rPr lang="fr-FR" sz="2000" dirty="0"/>
              <a:t>Sac à dos ou tout simplement un vulgaire </a:t>
            </a:r>
            <a:endParaRPr lang="en-US" sz="2000" dirty="0"/>
          </a:p>
          <a:p>
            <a:pPr algn="just"/>
            <a:r>
              <a:rPr lang="fr-FR" sz="2000" dirty="0"/>
              <a:t>sac plastique</a:t>
            </a:r>
            <a:endParaRPr lang="en-US" sz="2000" dirty="0"/>
          </a:p>
          <a:p>
            <a:pPr algn="just"/>
            <a:endParaRPr lang="en-US" sz="2000" dirty="0"/>
          </a:p>
          <a:p>
            <a:pPr marL="342900" indent="-342900" algn="just">
              <a:buFont typeface="Wingdings" pitchFamily="2" charset="2"/>
              <a:buChar char="Ø"/>
            </a:pPr>
            <a:r>
              <a:rPr lang="fr-FR" sz="2000" dirty="0"/>
              <a:t>Tout simplement le mobilier </a:t>
            </a:r>
            <a:r>
              <a:rPr lang="fr-FR" sz="2000" dirty="0" smtClean="0"/>
              <a:t>urbain</a:t>
            </a:r>
          </a:p>
          <a:p>
            <a:pPr marL="342900" indent="-342900" algn="just">
              <a:buFont typeface="Wingdings" pitchFamily="2" charset="2"/>
              <a:buChar char="Ø"/>
            </a:pPr>
            <a:endParaRPr lang="fr-FR" sz="2000" dirty="0"/>
          </a:p>
          <a:p>
            <a:pPr marL="342900" indent="-342900" algn="just">
              <a:buFont typeface="Wingdings" pitchFamily="2" charset="2"/>
              <a:buChar char="Ø"/>
            </a:pPr>
            <a:r>
              <a:rPr lang="fr-FR" sz="2000" dirty="0" smtClean="0"/>
              <a:t>Ou rien</a:t>
            </a:r>
            <a:endParaRPr lang="en-US" sz="2000" dirty="0"/>
          </a:p>
          <a:p>
            <a:pPr algn="just"/>
            <a:endParaRPr lang="en-US" sz="2000" dirty="0"/>
          </a:p>
        </p:txBody>
      </p:sp>
      <p:pic>
        <p:nvPicPr>
          <p:cNvPr id="6"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192" y="3021131"/>
            <a:ext cx="3231173" cy="3165334"/>
          </a:xfrm>
          <a:prstGeom prst="rect">
            <a:avLst/>
          </a:prstGeom>
        </p:spPr>
      </p:pic>
    </p:spTree>
    <p:extLst>
      <p:ext uri="{BB962C8B-B14F-4D97-AF65-F5344CB8AC3E}">
        <p14:creationId xmlns:p14="http://schemas.microsoft.com/office/powerpoint/2010/main" val="317984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MATERIEL – TABOURET</a:t>
            </a:r>
            <a:r>
              <a:rPr lang="en-US" b="1">
                <a:solidFill>
                  <a:schemeClr val="tx2">
                    <a:lumMod val="60000"/>
                    <a:lumOff val="40000"/>
                  </a:schemeClr>
                </a:solidFill>
              </a:rPr>
              <a:t> ?</a:t>
            </a:r>
            <a:endParaRPr lang="fr-FR" dirty="0">
              <a:solidFill>
                <a:schemeClr val="tx2">
                  <a:lumMod val="60000"/>
                  <a:lumOff val="40000"/>
                </a:schemeClr>
              </a:solidFill>
            </a:endParaRPr>
          </a:p>
        </p:txBody>
      </p:sp>
      <p:sp>
        <p:nvSpPr>
          <p:cNvPr id="3" name="ZoneTexte 2"/>
          <p:cNvSpPr txBox="1"/>
          <p:nvPr/>
        </p:nvSpPr>
        <p:spPr>
          <a:xfrm>
            <a:off x="611560" y="1700808"/>
            <a:ext cx="7920880" cy="2246769"/>
          </a:xfrm>
          <a:prstGeom prst="rect">
            <a:avLst/>
          </a:prstGeom>
          <a:noFill/>
        </p:spPr>
        <p:txBody>
          <a:bodyPr wrap="square" rtlCol="0">
            <a:spAutoFit/>
          </a:bodyPr>
          <a:lstStyle/>
          <a:p>
            <a:pPr marL="342900" indent="-342900" algn="just">
              <a:buFont typeface="Wingdings" pitchFamily="2" charset="2"/>
              <a:buChar char="Ø"/>
            </a:pPr>
            <a:r>
              <a:rPr lang="fr-FR" sz="2000" dirty="0"/>
              <a:t>Le point de vue debout ou assis n’est effectivement pas le même et peut modifier une scène, qui pourrait se révéler intéressante en position debout alors qu’elle est fade en position assise et vice-versa</a:t>
            </a: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r>
              <a:rPr lang="en-US" sz="2000" dirty="0"/>
              <a:t>A</a:t>
            </a:r>
            <a:r>
              <a:rPr lang="fr-FR" sz="2000" dirty="0" err="1"/>
              <a:t>dapter</a:t>
            </a:r>
            <a:r>
              <a:rPr lang="fr-FR" sz="2000" dirty="0"/>
              <a:t> sa position en fonction du sujet pour en donner le meilleur point de vue</a:t>
            </a:r>
            <a:endParaRPr lang="en-US" sz="2000" dirty="0"/>
          </a:p>
          <a:p>
            <a:pPr marL="342900" indent="-342900" algn="just">
              <a:buFont typeface="Wingdings" pitchFamily="2" charset="2"/>
              <a:buChar char="Ø"/>
            </a:pPr>
            <a:endParaRPr lang="fr-FR" sz="20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235" y="3464091"/>
            <a:ext cx="3221918" cy="3130140"/>
          </a:xfrm>
          <a:prstGeom prst="rect">
            <a:avLst/>
          </a:prstGeom>
        </p:spPr>
      </p:pic>
    </p:spTree>
    <p:extLst>
      <p:ext uri="{BB962C8B-B14F-4D97-AF65-F5344CB8AC3E}">
        <p14:creationId xmlns:p14="http://schemas.microsoft.com/office/powerpoint/2010/main" val="287271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MATERIEL – SAC</a:t>
            </a:r>
            <a:r>
              <a:rPr lang="en-US" b="1" dirty="0">
                <a:solidFill>
                  <a:schemeClr val="tx2">
                    <a:lumMod val="60000"/>
                    <a:lumOff val="40000"/>
                  </a:schemeClr>
                </a:solidFill>
              </a:rPr>
              <a:t> ?</a:t>
            </a:r>
            <a:endParaRPr lang="fr-FR" dirty="0">
              <a:solidFill>
                <a:schemeClr val="tx2">
                  <a:lumMod val="60000"/>
                  <a:lumOff val="40000"/>
                </a:schemeClr>
              </a:solidFill>
            </a:endParaRPr>
          </a:p>
        </p:txBody>
      </p:sp>
      <p:sp>
        <p:nvSpPr>
          <p:cNvPr id="3" name="ZoneTexte 2"/>
          <p:cNvSpPr txBox="1"/>
          <p:nvPr/>
        </p:nvSpPr>
        <p:spPr>
          <a:xfrm>
            <a:off x="611560" y="1700808"/>
            <a:ext cx="7899882" cy="1015663"/>
          </a:xfrm>
          <a:prstGeom prst="rect">
            <a:avLst/>
          </a:prstGeom>
          <a:noFill/>
        </p:spPr>
        <p:txBody>
          <a:bodyPr wrap="square" rtlCol="0">
            <a:spAutoFit/>
          </a:bodyPr>
          <a:lstStyle/>
          <a:p>
            <a:pPr marL="342900" indent="-342900" algn="just">
              <a:buFont typeface="Wingdings" pitchFamily="2" charset="2"/>
              <a:buChar char="Ø"/>
            </a:pPr>
            <a:r>
              <a:rPr lang="fr-FR" sz="2000" dirty="0"/>
              <a:t>Besace, sac, sac à dos,  …</a:t>
            </a:r>
            <a:endParaRPr lang="en-US" sz="2000" dirty="0"/>
          </a:p>
          <a:p>
            <a:pPr algn="just"/>
            <a:endParaRPr lang="fr-FR" sz="2000" dirty="0"/>
          </a:p>
          <a:p>
            <a:pPr marL="342900" indent="-342900" algn="just">
              <a:buFont typeface="Wingdings" pitchFamily="2" charset="2"/>
              <a:buChar char="Ø"/>
            </a:pPr>
            <a:r>
              <a:rPr lang="en-US" sz="2000" dirty="0"/>
              <a:t>P</a:t>
            </a:r>
            <a:r>
              <a:rPr lang="fr-FR" sz="2000" dirty="0" err="1"/>
              <a:t>ermet</a:t>
            </a:r>
            <a:r>
              <a:rPr lang="fr-FR" sz="2000" dirty="0"/>
              <a:t> de contenir l’ensemble du matériel</a:t>
            </a:r>
            <a:endParaRPr lang="en-US" sz="2000" dirty="0"/>
          </a:p>
        </p:txBody>
      </p:sp>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0030" y="2869713"/>
            <a:ext cx="4936470" cy="3687890"/>
          </a:xfrm>
          <a:prstGeom prst="rect">
            <a:avLst/>
          </a:prstGeom>
        </p:spPr>
      </p:pic>
    </p:spTree>
    <p:extLst>
      <p:ext uri="{BB962C8B-B14F-4D97-AF65-F5344CB8AC3E}">
        <p14:creationId xmlns:p14="http://schemas.microsoft.com/office/powerpoint/2010/main" val="40822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INTRODUCTION</a:t>
            </a:r>
            <a:endParaRPr lang="fr-FR" dirty="0">
              <a:solidFill>
                <a:schemeClr val="tx2">
                  <a:lumMod val="60000"/>
                  <a:lumOff val="40000"/>
                </a:schemeClr>
              </a:solidFill>
            </a:endParaRPr>
          </a:p>
        </p:txBody>
      </p:sp>
      <p:sp>
        <p:nvSpPr>
          <p:cNvPr id="3" name="ZoneTexte 2"/>
          <p:cNvSpPr txBox="1"/>
          <p:nvPr/>
        </p:nvSpPr>
        <p:spPr>
          <a:xfrm>
            <a:off x="611560" y="1700808"/>
            <a:ext cx="7920880" cy="3785652"/>
          </a:xfrm>
          <a:prstGeom prst="rect">
            <a:avLst/>
          </a:prstGeom>
          <a:noFill/>
        </p:spPr>
        <p:txBody>
          <a:bodyPr wrap="square" rtlCol="0">
            <a:spAutoFit/>
          </a:bodyPr>
          <a:lstStyle/>
          <a:p>
            <a:pPr marL="342900" indent="-342900" algn="just">
              <a:buFont typeface="Wingdings" pitchFamily="2" charset="2"/>
              <a:buChar char="Ø"/>
            </a:pPr>
            <a:r>
              <a:rPr lang="fr-FR" sz="2000" dirty="0" err="1"/>
              <a:t>UrbanSketchers</a:t>
            </a:r>
            <a:r>
              <a:rPr lang="fr-FR" sz="2000" dirty="0"/>
              <a:t> (USK) : dessinateurs urbains</a:t>
            </a:r>
            <a:endParaRPr lang="en-US" sz="2000" dirty="0"/>
          </a:p>
          <a:p>
            <a:pPr algn="just"/>
            <a:endParaRPr lang="fr-FR" sz="2000" dirty="0"/>
          </a:p>
          <a:p>
            <a:pPr marL="342900" indent="-342900" algn="just">
              <a:buFont typeface="Wingdings" pitchFamily="2" charset="2"/>
              <a:buChar char="Ø"/>
            </a:pPr>
            <a:r>
              <a:rPr lang="en-US" sz="2000" dirty="0"/>
              <a:t>C</a:t>
            </a:r>
            <a:r>
              <a:rPr lang="fr-FR" sz="2000" dirty="0" err="1"/>
              <a:t>ommunauté</a:t>
            </a:r>
            <a:r>
              <a:rPr lang="fr-FR" sz="2000" dirty="0"/>
              <a:t> internationale de dessinateurs, professionnels </a:t>
            </a:r>
            <a:r>
              <a:rPr lang="en-US" sz="2000" dirty="0"/>
              <a:t>ou </a:t>
            </a:r>
            <a:r>
              <a:rPr lang="fr-FR" sz="2000" dirty="0"/>
              <a:t>amateurs</a:t>
            </a:r>
            <a:endParaRPr lang="en-US" sz="2000" dirty="0"/>
          </a:p>
          <a:p>
            <a:pPr algn="just"/>
            <a:endParaRPr lang="en-US" sz="2000" dirty="0"/>
          </a:p>
          <a:p>
            <a:pPr marL="342900" indent="-342900" algn="just">
              <a:buFont typeface="Wingdings" pitchFamily="2" charset="2"/>
              <a:buChar char="Ø"/>
            </a:pPr>
            <a:r>
              <a:rPr lang="en-US" sz="2000" dirty="0"/>
              <a:t>Valorisation d</a:t>
            </a:r>
            <a:r>
              <a:rPr lang="fr-FR" sz="2000" dirty="0"/>
              <a:t>u dessin </a:t>
            </a:r>
            <a:r>
              <a:rPr lang="fr-FR" sz="2000" i="1" dirty="0"/>
              <a:t>in situ</a:t>
            </a:r>
            <a:r>
              <a:rPr lang="fr-FR" sz="2000" dirty="0"/>
              <a:t> d'après l'observation directe de la vie urbaine et quotidienne</a:t>
            </a:r>
            <a:endParaRPr lang="en-US" sz="2000" dirty="0"/>
          </a:p>
          <a:p>
            <a:pPr algn="just"/>
            <a:endParaRPr lang="fr-FR" sz="2000" dirty="0"/>
          </a:p>
          <a:p>
            <a:pPr marL="342900" indent="-342900" algn="just">
              <a:buFont typeface="Wingdings"/>
              <a:buChar char="Ø"/>
            </a:pPr>
            <a:r>
              <a:rPr lang="fr-FR" sz="2000" dirty="0"/>
              <a:t>9500 </a:t>
            </a:r>
            <a:r>
              <a:rPr lang="fr-FR" sz="2000" dirty="0" err="1"/>
              <a:t>sketchers</a:t>
            </a:r>
            <a:r>
              <a:rPr lang="fr-FR" sz="2000" dirty="0"/>
              <a:t> au niveau mondial</a:t>
            </a:r>
          </a:p>
          <a:p>
            <a:pPr marL="342900" indent="-342900" algn="just">
              <a:buFont typeface="Wingdings"/>
              <a:buChar char="Ø"/>
            </a:pPr>
            <a:r>
              <a:rPr lang="fr-FR" sz="2000" dirty="0"/>
              <a:t>500 </a:t>
            </a:r>
            <a:r>
              <a:rPr lang="fr-FR" sz="2000" dirty="0" err="1"/>
              <a:t>sketchers</a:t>
            </a:r>
            <a:r>
              <a:rPr lang="fr-FR" sz="2000" dirty="0"/>
              <a:t> au niveau Français</a:t>
            </a:r>
          </a:p>
          <a:p>
            <a:pPr algn="just"/>
            <a:endParaRPr lang="fr-FR" sz="2000" dirty="0"/>
          </a:p>
          <a:p>
            <a:pPr marL="342900" indent="-342900" algn="just">
              <a:buFont typeface="Wingdings" pitchFamily="2" charset="2"/>
              <a:buChar char="Ø"/>
            </a:pPr>
            <a:r>
              <a:rPr lang="en-US" sz="2000" dirty="0"/>
              <a:t>Notre </a:t>
            </a:r>
            <a:r>
              <a:rPr lang="fr-FR" sz="2000" dirty="0"/>
              <a:t>devise « Voir le monde, de dessin en dessin »</a:t>
            </a:r>
            <a:endParaRPr lang="en-US" sz="2000" dirty="0"/>
          </a:p>
        </p:txBody>
      </p:sp>
    </p:spTree>
    <p:extLst>
      <p:ext uri="{BB962C8B-B14F-4D97-AF65-F5344CB8AC3E}">
        <p14:creationId xmlns:p14="http://schemas.microsoft.com/office/powerpoint/2010/main" val="7612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a:solidFill>
                  <a:schemeClr val="tx2">
                    <a:lumMod val="60000"/>
                    <a:lumOff val="40000"/>
                  </a:schemeClr>
                </a:solidFill>
              </a:rPr>
              <a:t>MATERIEL – CARNET OU FEUILLES VOLANTES</a:t>
            </a:r>
            <a:endParaRPr lang="fr-FR" dirty="0">
              <a:solidFill>
                <a:schemeClr val="tx2">
                  <a:lumMod val="60000"/>
                  <a:lumOff val="40000"/>
                </a:schemeClr>
              </a:solidFill>
            </a:endParaRPr>
          </a:p>
        </p:txBody>
      </p:sp>
      <p:sp>
        <p:nvSpPr>
          <p:cNvPr id="3" name="ZoneTexte 2"/>
          <p:cNvSpPr txBox="1"/>
          <p:nvPr/>
        </p:nvSpPr>
        <p:spPr>
          <a:xfrm>
            <a:off x="611560" y="1700808"/>
            <a:ext cx="7920880" cy="2554545"/>
          </a:xfrm>
          <a:prstGeom prst="rect">
            <a:avLst/>
          </a:prstGeom>
          <a:noFill/>
        </p:spPr>
        <p:txBody>
          <a:bodyPr wrap="square" rtlCol="0">
            <a:spAutoFit/>
          </a:bodyPr>
          <a:lstStyle/>
          <a:p>
            <a:pPr marL="342900" indent="-342900" algn="just">
              <a:buFont typeface="Wingdings" pitchFamily="2" charset="2"/>
              <a:buChar char="Ø"/>
            </a:pPr>
            <a:r>
              <a:rPr lang="fr-FR" sz="2000" dirty="0"/>
              <a:t>La plupart des </a:t>
            </a:r>
            <a:r>
              <a:rPr lang="fr-FR" sz="2000" dirty="0" err="1"/>
              <a:t>sketchers</a:t>
            </a:r>
            <a:r>
              <a:rPr lang="fr-FR" sz="2000" dirty="0"/>
              <a:t> travaillent sur des carnets, mais certains (une minorité) préfèrent travailler sur des feuilles volantes</a:t>
            </a:r>
            <a:endParaRPr lang="en-US" sz="2000" dirty="0"/>
          </a:p>
          <a:p>
            <a:pPr algn="just"/>
            <a:endParaRPr lang="fr-FR" sz="2000" dirty="0"/>
          </a:p>
          <a:p>
            <a:pPr algn="just"/>
            <a:r>
              <a:rPr lang="fr-FR" sz="2000" dirty="0"/>
              <a:t>Le carnet peut-être:</a:t>
            </a:r>
          </a:p>
          <a:p>
            <a:pPr marL="342900" indent="-342900" algn="just">
              <a:buFont typeface="Wingdings"/>
              <a:buChar char="Ø"/>
            </a:pPr>
            <a:r>
              <a:rPr lang="fr-FR" sz="2000" dirty="0"/>
              <a:t>Acheté tout fait</a:t>
            </a:r>
          </a:p>
          <a:p>
            <a:pPr marL="342900" indent="-342900" algn="just">
              <a:buFont typeface="Wingdings"/>
              <a:buChar char="Ø"/>
            </a:pPr>
            <a:r>
              <a:rPr lang="fr-FR" sz="2000" dirty="0"/>
              <a:t>Fait main</a:t>
            </a:r>
          </a:p>
          <a:p>
            <a:pPr marL="342900" indent="-342900" algn="just">
              <a:buFont typeface="Wingdings"/>
              <a:buChar char="Ø"/>
            </a:pPr>
            <a:r>
              <a:rPr lang="fr-FR" sz="2000" dirty="0"/>
              <a:t>Spiralé, agrafé</a:t>
            </a:r>
            <a:r>
              <a:rPr lang="en-US" sz="2000" dirty="0"/>
              <a:t>,</a:t>
            </a:r>
            <a:r>
              <a:rPr lang="fr-FR" sz="2000" dirty="0"/>
              <a:t> relié</a:t>
            </a:r>
          </a:p>
          <a:p>
            <a:pPr marL="342900" indent="-342900" algn="just">
              <a:buFont typeface="Wingdings"/>
              <a:buChar char="Ø"/>
            </a:pPr>
            <a:r>
              <a:rPr lang="fr-FR" sz="2000" dirty="0"/>
              <a:t>…</a:t>
            </a:r>
          </a:p>
        </p:txBody>
      </p:sp>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101" y="4266720"/>
            <a:ext cx="3271709" cy="2444197"/>
          </a:xfrm>
          <a:prstGeom prst="rect">
            <a:avLst/>
          </a:prstGeom>
        </p:spPr>
      </p:pic>
      <p:pic>
        <p:nvPicPr>
          <p:cNvPr id="10"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033" y="3529135"/>
            <a:ext cx="4242376" cy="3181782"/>
          </a:xfrm>
          <a:prstGeom prst="rect">
            <a:avLst/>
          </a:prstGeom>
        </p:spPr>
      </p:pic>
    </p:spTree>
    <p:extLst>
      <p:ext uri="{BB962C8B-B14F-4D97-AF65-F5344CB8AC3E}">
        <p14:creationId xmlns:p14="http://schemas.microsoft.com/office/powerpoint/2010/main" val="418655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MATERIEL – PAPIER</a:t>
            </a:r>
            <a:endParaRPr lang="fr-FR" dirty="0">
              <a:solidFill>
                <a:schemeClr val="tx2">
                  <a:lumMod val="60000"/>
                  <a:lumOff val="40000"/>
                </a:schemeClr>
              </a:solidFill>
            </a:endParaRPr>
          </a:p>
        </p:txBody>
      </p:sp>
      <p:sp>
        <p:nvSpPr>
          <p:cNvPr id="3" name="ZoneTexte 2"/>
          <p:cNvSpPr txBox="1"/>
          <p:nvPr/>
        </p:nvSpPr>
        <p:spPr>
          <a:xfrm>
            <a:off x="611560" y="1700808"/>
            <a:ext cx="7920880" cy="1938992"/>
          </a:xfrm>
          <a:prstGeom prst="rect">
            <a:avLst/>
          </a:prstGeom>
          <a:noFill/>
        </p:spPr>
        <p:txBody>
          <a:bodyPr wrap="square" rtlCol="0">
            <a:spAutoFit/>
          </a:bodyPr>
          <a:lstStyle/>
          <a:p>
            <a:pPr marL="342900" indent="-342900" algn="just">
              <a:buFont typeface="Wingdings"/>
              <a:buChar char="Ø"/>
            </a:pPr>
            <a:r>
              <a:rPr lang="fr-FR" sz="2000" dirty="0"/>
              <a:t>Papier fin ou papier épais, fin uniquement destiné au dessin ou épais pour supporter les médiums humides : aquarelle, gouache, …</a:t>
            </a:r>
          </a:p>
          <a:p>
            <a:pPr marL="342900" indent="-342900" algn="just">
              <a:buFont typeface="Wingdings"/>
              <a:buChar char="Ø"/>
            </a:pPr>
            <a:r>
              <a:rPr lang="fr-FR" sz="2000" dirty="0"/>
              <a:t>Grain fin ou grain torchon</a:t>
            </a:r>
          </a:p>
          <a:p>
            <a:pPr marL="342900" indent="-342900" algn="just">
              <a:buFont typeface="Wingdings"/>
              <a:buChar char="Ø"/>
            </a:pPr>
            <a:r>
              <a:rPr lang="fr-FR" sz="2000" dirty="0"/>
              <a:t>Papier blanc/crème ou de couleur kraft, gris, jaune, …</a:t>
            </a:r>
          </a:p>
          <a:p>
            <a:pPr marL="342900" indent="-342900" algn="just">
              <a:buFont typeface="Wingdings"/>
              <a:buChar char="Ø"/>
            </a:pPr>
            <a:r>
              <a:rPr lang="fr-FR" sz="2000" dirty="0"/>
              <a:t>Papier de récup</a:t>
            </a:r>
          </a:p>
          <a:p>
            <a:pPr marL="342900" indent="-342900" algn="just">
              <a:buFont typeface="Wingdings"/>
              <a:buChar char="Ø"/>
            </a:pPr>
            <a:r>
              <a:rPr lang="fr-FR" sz="2000" dirty="0"/>
              <a:t>…</a:t>
            </a:r>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769417"/>
            <a:ext cx="6096000" cy="2713973"/>
          </a:xfrm>
          <a:prstGeom prst="rect">
            <a:avLst/>
          </a:prstGeom>
        </p:spPr>
      </p:pic>
    </p:spTree>
    <p:extLst>
      <p:ext uri="{BB962C8B-B14F-4D97-AF65-F5344CB8AC3E}">
        <p14:creationId xmlns:p14="http://schemas.microsoft.com/office/powerpoint/2010/main" val="17124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MATERIEL – FORMAT</a:t>
            </a:r>
            <a:endParaRPr lang="fr-FR" dirty="0">
              <a:solidFill>
                <a:schemeClr val="tx2">
                  <a:lumMod val="60000"/>
                  <a:lumOff val="40000"/>
                </a:schemeClr>
              </a:solidFill>
            </a:endParaRPr>
          </a:p>
        </p:txBody>
      </p:sp>
      <p:sp>
        <p:nvSpPr>
          <p:cNvPr id="3" name="ZoneTexte 2"/>
          <p:cNvSpPr txBox="1"/>
          <p:nvPr/>
        </p:nvSpPr>
        <p:spPr>
          <a:xfrm>
            <a:off x="611560" y="1700808"/>
            <a:ext cx="7920880" cy="1015663"/>
          </a:xfrm>
          <a:prstGeom prst="rect">
            <a:avLst/>
          </a:prstGeom>
          <a:noFill/>
        </p:spPr>
        <p:txBody>
          <a:bodyPr wrap="square" rtlCol="0">
            <a:spAutoFit/>
          </a:bodyPr>
          <a:lstStyle/>
          <a:p>
            <a:pPr marL="342900" indent="-342900" algn="just">
              <a:buFont typeface="Wingdings"/>
              <a:buChar char="Ø"/>
            </a:pPr>
            <a:r>
              <a:rPr lang="fr-FR" sz="2000" dirty="0"/>
              <a:t>Italien ou français</a:t>
            </a:r>
          </a:p>
          <a:p>
            <a:pPr marL="342900" indent="-342900" algn="just">
              <a:buFont typeface="Wingdings"/>
              <a:buChar char="Ø"/>
            </a:pPr>
            <a:r>
              <a:rPr lang="fr-FR" sz="2000" dirty="0"/>
              <a:t>Petit (qui tient dans la main) ou grand (plus difficile à utiliser)</a:t>
            </a:r>
          </a:p>
          <a:p>
            <a:pPr marL="342900" indent="-342900" algn="just">
              <a:buFont typeface="Wingdings"/>
              <a:buChar char="Ø"/>
            </a:pPr>
            <a:r>
              <a:rPr lang="fr-FR" sz="2000" dirty="0"/>
              <a:t>Rectangulaire, carré, …</a:t>
            </a:r>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163" y="2853103"/>
            <a:ext cx="6458833" cy="3533532"/>
          </a:xfrm>
          <a:prstGeom prst="rect">
            <a:avLst/>
          </a:prstGeom>
        </p:spPr>
      </p:pic>
    </p:spTree>
    <p:extLst>
      <p:ext uri="{BB962C8B-B14F-4D97-AF65-F5344CB8AC3E}">
        <p14:creationId xmlns:p14="http://schemas.microsoft.com/office/powerpoint/2010/main" val="176479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a:solidFill>
                  <a:schemeClr val="tx2">
                    <a:lumMod val="60000"/>
                    <a:lumOff val="40000"/>
                  </a:schemeClr>
                </a:solidFill>
              </a:rPr>
              <a:t>MATERIEL – CARNET OU FEUILLES VOLANTES</a:t>
            </a:r>
            <a:endParaRPr lang="fr-FR" dirty="0">
              <a:solidFill>
                <a:schemeClr val="tx2">
                  <a:lumMod val="60000"/>
                  <a:lumOff val="40000"/>
                </a:schemeClr>
              </a:solidFill>
            </a:endParaRPr>
          </a:p>
        </p:txBody>
      </p:sp>
      <p:sp>
        <p:nvSpPr>
          <p:cNvPr id="3" name="ZoneTexte 2"/>
          <p:cNvSpPr txBox="1"/>
          <p:nvPr/>
        </p:nvSpPr>
        <p:spPr>
          <a:xfrm>
            <a:off x="611560" y="1700808"/>
            <a:ext cx="7920880" cy="1631216"/>
          </a:xfrm>
          <a:prstGeom prst="rect">
            <a:avLst/>
          </a:prstGeom>
          <a:noFill/>
        </p:spPr>
        <p:txBody>
          <a:bodyPr wrap="square" rtlCol="0">
            <a:spAutoFit/>
          </a:bodyPr>
          <a:lstStyle/>
          <a:p>
            <a:pPr marL="342900" indent="-342900" algn="just">
              <a:buFont typeface="Wingdings" pitchFamily="2" charset="2"/>
              <a:buChar char="Ø"/>
            </a:pPr>
            <a:r>
              <a:rPr lang="en-US" sz="2000" dirty="0"/>
              <a:t>L</a:t>
            </a:r>
            <a:r>
              <a:rPr lang="fr-FR" sz="2000" dirty="0"/>
              <a:t>ivres de compte (Lapin Barcelone)</a:t>
            </a:r>
            <a:endParaRPr lang="en-US" sz="2000" dirty="0"/>
          </a:p>
          <a:p>
            <a:pPr marL="342900" indent="-342900" algn="just">
              <a:buFont typeface="Wingdings" pitchFamily="2" charset="2"/>
              <a:buChar char="Ø"/>
            </a:pPr>
            <a:r>
              <a:rPr lang="en-US" sz="2000" dirty="0"/>
              <a:t>L</a:t>
            </a:r>
            <a:r>
              <a:rPr lang="fr-FR" sz="2000" dirty="0"/>
              <a:t>ivres (</a:t>
            </a:r>
            <a:r>
              <a:rPr lang="en-US" sz="2000" dirty="0"/>
              <a:t>David Lowther)</a:t>
            </a:r>
          </a:p>
          <a:p>
            <a:pPr marL="342900" indent="-342900" algn="just">
              <a:buFont typeface="Wingdings" pitchFamily="2" charset="2"/>
              <a:buChar char="Ø"/>
            </a:pPr>
            <a:endParaRPr lang="fr-FR" sz="2000" dirty="0"/>
          </a:p>
          <a:p>
            <a:pPr marL="342900" indent="-342900" algn="just">
              <a:buFont typeface="Wingdings" pitchFamily="2" charset="2"/>
              <a:buChar char="Ø"/>
            </a:pPr>
            <a:r>
              <a:rPr lang="fr-FR" sz="2000" dirty="0"/>
              <a:t>La fabrication de son propre carnet permet de répondre complétement à ses attentes !</a:t>
            </a:r>
            <a:endParaRPr lang="en-US" sz="2000" dirty="0"/>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83" y="4301528"/>
            <a:ext cx="6096000" cy="2222500"/>
          </a:xfrm>
          <a:prstGeom prst="rect">
            <a:avLst/>
          </a:prstGeom>
        </p:spPr>
      </p:pic>
      <p:pic>
        <p:nvPicPr>
          <p:cNvPr id="6"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2309" y="3472962"/>
            <a:ext cx="3879844" cy="2930091"/>
          </a:xfrm>
          <a:prstGeom prst="rect">
            <a:avLst/>
          </a:prstGeom>
        </p:spPr>
      </p:pic>
    </p:spTree>
    <p:extLst>
      <p:ext uri="{BB962C8B-B14F-4D97-AF65-F5344CB8AC3E}">
        <p14:creationId xmlns:p14="http://schemas.microsoft.com/office/powerpoint/2010/main" val="117030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MATERIEL – TECHNIQUE</a:t>
            </a:r>
            <a:endParaRPr lang="fr-FR" dirty="0">
              <a:solidFill>
                <a:schemeClr val="tx2">
                  <a:lumMod val="60000"/>
                  <a:lumOff val="40000"/>
                </a:schemeClr>
              </a:solidFill>
            </a:endParaRPr>
          </a:p>
        </p:txBody>
      </p:sp>
      <p:sp>
        <p:nvSpPr>
          <p:cNvPr id="3" name="ZoneTexte 2"/>
          <p:cNvSpPr txBox="1"/>
          <p:nvPr/>
        </p:nvSpPr>
        <p:spPr>
          <a:xfrm>
            <a:off x="611560" y="1700808"/>
            <a:ext cx="5188921" cy="5016758"/>
          </a:xfrm>
          <a:prstGeom prst="rect">
            <a:avLst/>
          </a:prstGeom>
          <a:noFill/>
        </p:spPr>
        <p:txBody>
          <a:bodyPr wrap="square" rtlCol="0">
            <a:spAutoFit/>
          </a:bodyPr>
          <a:lstStyle/>
          <a:p>
            <a:pPr algn="just"/>
            <a:r>
              <a:rPr lang="fr-FR" sz="2000" dirty="0"/>
              <a:t>Les médiums utilisés sont nombreux, voire même infinis : </a:t>
            </a:r>
          </a:p>
          <a:p>
            <a:pPr marL="342900" indent="-342900" algn="just">
              <a:buFont typeface="Wingdings"/>
              <a:buChar char="Ø"/>
            </a:pPr>
            <a:r>
              <a:rPr lang="fr-FR" sz="2000" dirty="0"/>
              <a:t>Feutre noir et/ou couleur</a:t>
            </a:r>
          </a:p>
          <a:p>
            <a:pPr marL="342900" indent="-342900" algn="just">
              <a:buFont typeface="Wingdings"/>
              <a:buChar char="Ø"/>
            </a:pPr>
            <a:r>
              <a:rPr lang="fr-FR" sz="2000" dirty="0"/>
              <a:t>Aquarelle</a:t>
            </a:r>
          </a:p>
          <a:p>
            <a:pPr marL="342900" indent="-342900" algn="just">
              <a:buFont typeface="Wingdings"/>
              <a:buChar char="Ø"/>
            </a:pPr>
            <a:r>
              <a:rPr lang="fr-FR" sz="2000" dirty="0"/>
              <a:t>Gouache</a:t>
            </a:r>
          </a:p>
          <a:p>
            <a:pPr marL="342900" indent="-342900" algn="just">
              <a:buFont typeface="Wingdings"/>
              <a:buChar char="Ø"/>
            </a:pPr>
            <a:r>
              <a:rPr lang="fr-FR" sz="2000" dirty="0"/>
              <a:t>Acrylique</a:t>
            </a:r>
          </a:p>
          <a:p>
            <a:pPr marL="342900" indent="-342900" algn="just">
              <a:buFont typeface="Wingdings"/>
              <a:buChar char="Ø"/>
            </a:pPr>
            <a:r>
              <a:rPr lang="fr-FR" sz="2000" dirty="0"/>
              <a:t>Encre de Chine</a:t>
            </a:r>
          </a:p>
          <a:p>
            <a:pPr marL="342900" indent="-342900" algn="just">
              <a:buFont typeface="Wingdings"/>
              <a:buChar char="Ø"/>
            </a:pPr>
            <a:r>
              <a:rPr lang="fr-FR" sz="2000" dirty="0"/>
              <a:t>Crayon</a:t>
            </a:r>
          </a:p>
          <a:p>
            <a:pPr marL="342900" indent="-342900" algn="just">
              <a:buFont typeface="Wingdings"/>
              <a:buChar char="Ø"/>
            </a:pPr>
            <a:r>
              <a:rPr lang="fr-FR" sz="2000" dirty="0"/>
              <a:t>Crayon de couleur</a:t>
            </a:r>
          </a:p>
          <a:p>
            <a:pPr marL="342900" indent="-342900" algn="just">
              <a:buFont typeface="Wingdings"/>
              <a:buChar char="Ø"/>
            </a:pPr>
            <a:r>
              <a:rPr lang="fr-FR" sz="2000" dirty="0" err="1"/>
              <a:t>Posca</a:t>
            </a:r>
            <a:r>
              <a:rPr lang="fr-FR" sz="2000" dirty="0"/>
              <a:t> (feutres acryliques)</a:t>
            </a:r>
          </a:p>
          <a:p>
            <a:pPr marL="342900" indent="-342900" algn="just">
              <a:buFont typeface="Wingdings"/>
              <a:buChar char="Ø"/>
            </a:pPr>
            <a:r>
              <a:rPr lang="fr-FR" sz="2000" dirty="0"/>
              <a:t>Crayon pierre noire, fusain</a:t>
            </a:r>
          </a:p>
          <a:p>
            <a:pPr marL="342900" indent="-342900" algn="just">
              <a:buFont typeface="Wingdings"/>
              <a:buChar char="Ø"/>
            </a:pPr>
            <a:r>
              <a:rPr lang="fr-FR" sz="2000" dirty="0"/>
              <a:t>Pastels (gras ou sec), craies</a:t>
            </a:r>
          </a:p>
          <a:p>
            <a:pPr marL="342900" indent="-342900" algn="just">
              <a:buFont typeface="Wingdings"/>
              <a:buChar char="Ø"/>
            </a:pPr>
            <a:r>
              <a:rPr lang="fr-FR" sz="2000" dirty="0"/>
              <a:t>…</a:t>
            </a:r>
          </a:p>
          <a:p>
            <a:pPr algn="just"/>
            <a:r>
              <a:rPr lang="fr-FR" sz="2000" dirty="0"/>
              <a:t>ou</a:t>
            </a:r>
          </a:p>
          <a:p>
            <a:pPr marL="342900" indent="-342900" algn="just">
              <a:buFont typeface="Wingdings"/>
              <a:buChar char="Ø"/>
            </a:pPr>
            <a:r>
              <a:rPr lang="fr-FR" sz="2000" dirty="0"/>
              <a:t>Techniques mixtes de différents des médiums précédent, …</a:t>
            </a:r>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069" y="2211342"/>
            <a:ext cx="2637367" cy="4064000"/>
          </a:xfrm>
          <a:prstGeom prst="rect">
            <a:avLst/>
          </a:prstGeom>
        </p:spPr>
      </p:pic>
    </p:spTree>
    <p:extLst>
      <p:ext uri="{BB962C8B-B14F-4D97-AF65-F5344CB8AC3E}">
        <p14:creationId xmlns:p14="http://schemas.microsoft.com/office/powerpoint/2010/main" val="314548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MATERIEL – TECHNIQUE</a:t>
            </a:r>
            <a:endParaRPr lang="fr-FR" dirty="0">
              <a:solidFill>
                <a:schemeClr val="tx2">
                  <a:lumMod val="60000"/>
                  <a:lumOff val="40000"/>
                </a:schemeClr>
              </a:solidFill>
            </a:endParaRPr>
          </a:p>
        </p:txBody>
      </p:sp>
      <p:sp>
        <p:nvSpPr>
          <p:cNvPr id="3" name="ZoneTexte 2"/>
          <p:cNvSpPr txBox="1"/>
          <p:nvPr/>
        </p:nvSpPr>
        <p:spPr>
          <a:xfrm>
            <a:off x="611560" y="1700808"/>
            <a:ext cx="7920880" cy="400110"/>
          </a:xfrm>
          <a:prstGeom prst="rect">
            <a:avLst/>
          </a:prstGeom>
          <a:noFill/>
        </p:spPr>
        <p:txBody>
          <a:bodyPr wrap="square" rtlCol="0">
            <a:spAutoFit/>
          </a:bodyPr>
          <a:lstStyle/>
          <a:p>
            <a:pPr algn="just"/>
            <a:r>
              <a:rPr lang="en-US" sz="2000" dirty="0"/>
              <a:t>&gt; Su</a:t>
            </a:r>
            <a:r>
              <a:rPr lang="fr-FR" sz="2000" dirty="0" err="1"/>
              <a:t>pports</a:t>
            </a:r>
            <a:r>
              <a:rPr lang="fr-FR" sz="2000" dirty="0"/>
              <a:t> atypiques</a:t>
            </a:r>
            <a:r>
              <a:rPr lang="en-US" sz="2000" dirty="0"/>
              <a:t> (G</a:t>
            </a:r>
            <a:r>
              <a:rPr lang="fr-FR" sz="2000" dirty="0" err="1"/>
              <a:t>uillaume</a:t>
            </a:r>
            <a:r>
              <a:rPr lang="fr-FR" sz="2000" dirty="0"/>
              <a:t> </a:t>
            </a:r>
            <a:r>
              <a:rPr lang="fr-FR" sz="2000" dirty="0" err="1"/>
              <a:t>Chervet</a:t>
            </a:r>
            <a:r>
              <a:rPr lang="en-US" sz="2000" dirty="0"/>
              <a:t>)</a:t>
            </a:r>
            <a:endParaRPr lang="fr-FR" sz="2000" dirty="0"/>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553" y="2261972"/>
            <a:ext cx="5644893" cy="4195269"/>
          </a:xfrm>
          <a:prstGeom prst="rect">
            <a:avLst/>
          </a:prstGeom>
        </p:spPr>
      </p:pic>
    </p:spTree>
    <p:extLst>
      <p:ext uri="{BB962C8B-B14F-4D97-AF65-F5344CB8AC3E}">
        <p14:creationId xmlns:p14="http://schemas.microsoft.com/office/powerpoint/2010/main" val="55765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SUJETS</a:t>
            </a:r>
            <a:endParaRPr lang="fr-FR" dirty="0">
              <a:solidFill>
                <a:schemeClr val="tx2">
                  <a:lumMod val="60000"/>
                  <a:lumOff val="40000"/>
                </a:schemeClr>
              </a:solidFill>
            </a:endParaRPr>
          </a:p>
        </p:txBody>
      </p:sp>
      <p:sp>
        <p:nvSpPr>
          <p:cNvPr id="3" name="ZoneTexte 2"/>
          <p:cNvSpPr txBox="1"/>
          <p:nvPr/>
        </p:nvSpPr>
        <p:spPr>
          <a:xfrm>
            <a:off x="611560" y="1417638"/>
            <a:ext cx="7920880" cy="400110"/>
          </a:xfrm>
          <a:prstGeom prst="rect">
            <a:avLst/>
          </a:prstGeom>
          <a:noFill/>
        </p:spPr>
        <p:txBody>
          <a:bodyPr wrap="square" rtlCol="0">
            <a:spAutoFit/>
          </a:bodyPr>
          <a:lstStyle/>
          <a:p>
            <a:pPr marL="342900" indent="-342900">
              <a:buFont typeface="Wingdings" pitchFamily="2" charset="2"/>
              <a:buChar char="Ø"/>
            </a:pPr>
            <a:r>
              <a:rPr lang="fr-FR" sz="2000" dirty="0"/>
              <a:t>“... Croquis de paysages urbains, ambiance et scène de vie…” </a:t>
            </a:r>
          </a:p>
        </p:txBody>
      </p:sp>
      <p:sp>
        <p:nvSpPr>
          <p:cNvPr id="5" name="ZoneTexte 4"/>
          <p:cNvSpPr txBox="1"/>
          <p:nvPr/>
        </p:nvSpPr>
        <p:spPr>
          <a:xfrm>
            <a:off x="4575901" y="1930523"/>
            <a:ext cx="3956539" cy="4031873"/>
          </a:xfrm>
          <a:prstGeom prst="rect">
            <a:avLst/>
          </a:prstGeom>
          <a:noFill/>
        </p:spPr>
        <p:txBody>
          <a:bodyPr wrap="square" rtlCol="0">
            <a:spAutoFit/>
          </a:bodyPr>
          <a:lstStyle/>
          <a:p>
            <a:pPr algn="l"/>
            <a:r>
              <a:rPr lang="fr-FR" sz="1600" dirty="0">
                <a:effectLst/>
              </a:rPr>
              <a:t>• Nous dessiner sur place, à l'intérieur ou dehors, </a:t>
            </a:r>
            <a:r>
              <a:rPr lang="en-US" sz="1600" dirty="0">
                <a:effectLst/>
              </a:rPr>
              <a:t>ils représentent </a:t>
            </a:r>
            <a:r>
              <a:rPr lang="fr-FR" sz="1600" dirty="0">
                <a:effectLst/>
              </a:rPr>
              <a:t>ce que nous voyons.</a:t>
            </a:r>
            <a:br>
              <a:rPr lang="fr-FR" sz="1600" dirty="0">
                <a:effectLst/>
              </a:rPr>
            </a:br>
            <a:r>
              <a:rPr lang="fr-FR" sz="1600" dirty="0">
                <a:effectLst/>
              </a:rPr>
              <a:t>• Nos dessins racontent l'histoire de notre environnement, les endroits où nous vivons et où </a:t>
            </a:r>
            <a:r>
              <a:rPr lang="en-US" sz="1600" dirty="0">
                <a:effectLst/>
              </a:rPr>
              <a:t>nous</a:t>
            </a:r>
            <a:r>
              <a:rPr lang="fr-FR" sz="1600" dirty="0">
                <a:effectLst/>
              </a:rPr>
              <a:t> voyage</a:t>
            </a:r>
            <a:r>
              <a:rPr lang="en-US" sz="1600" dirty="0">
                <a:effectLst/>
              </a:rPr>
              <a:t>ons</a:t>
            </a:r>
            <a:r>
              <a:rPr lang="fr-FR" sz="1600" dirty="0">
                <a:effectLst/>
              </a:rPr>
              <a:t>.</a:t>
            </a:r>
            <a:br>
              <a:rPr lang="fr-FR" sz="1600" dirty="0">
                <a:effectLst/>
              </a:rPr>
            </a:br>
            <a:r>
              <a:rPr lang="fr-FR" sz="1600" dirty="0">
                <a:effectLst/>
              </a:rPr>
              <a:t>• Nos dessins </a:t>
            </a:r>
            <a:r>
              <a:rPr lang="en-US" sz="1600" dirty="0">
                <a:effectLst/>
              </a:rPr>
              <a:t>indiquent </a:t>
            </a:r>
            <a:r>
              <a:rPr lang="fr-FR" sz="1600" dirty="0">
                <a:effectLst/>
              </a:rPr>
              <a:t>l</a:t>
            </a:r>
            <a:r>
              <a:rPr lang="en-US" sz="1600" dirty="0"/>
              <a:t>a date, l</a:t>
            </a:r>
            <a:r>
              <a:rPr lang="fr-FR" sz="1600" dirty="0">
                <a:effectLst/>
              </a:rPr>
              <a:t>'heure et le lieu</a:t>
            </a:r>
            <a:r>
              <a:rPr lang="en-US" sz="1600" dirty="0">
                <a:effectLst/>
              </a:rPr>
              <a:t> de leur réaliation.</a:t>
            </a:r>
            <a:r>
              <a:rPr lang="fr-FR" sz="1600" dirty="0">
                <a:effectLst/>
              </a:rPr>
              <a:t/>
            </a:r>
            <a:br>
              <a:rPr lang="fr-FR" sz="1600" dirty="0">
                <a:effectLst/>
              </a:rPr>
            </a:br>
            <a:r>
              <a:rPr lang="fr-FR" sz="1600" dirty="0">
                <a:effectLst/>
              </a:rPr>
              <a:t>• </a:t>
            </a:r>
            <a:r>
              <a:rPr lang="en-US" sz="1600" dirty="0">
                <a:effectLst/>
              </a:rPr>
              <a:t>Nos dessins sont des témoins fidèles des scènes que nous représentons</a:t>
            </a:r>
            <a:r>
              <a:rPr lang="fr-FR" sz="1600" dirty="0">
                <a:effectLst/>
              </a:rPr>
              <a:t>.</a:t>
            </a:r>
            <a:br>
              <a:rPr lang="fr-FR" sz="1600" dirty="0">
                <a:effectLst/>
              </a:rPr>
            </a:br>
            <a:r>
              <a:rPr lang="fr-FR" sz="1600" dirty="0">
                <a:effectLst/>
              </a:rPr>
              <a:t>• </a:t>
            </a:r>
            <a:r>
              <a:rPr lang="en-US" sz="1600" dirty="0">
                <a:effectLst/>
              </a:rPr>
              <a:t>Nous </a:t>
            </a:r>
            <a:r>
              <a:rPr lang="fr-FR" sz="1600" dirty="0" err="1">
                <a:effectLst/>
              </a:rPr>
              <a:t>utilis</a:t>
            </a:r>
            <a:r>
              <a:rPr lang="en-US" sz="1600" dirty="0">
                <a:effectLst/>
              </a:rPr>
              <a:t>ons</a:t>
            </a:r>
            <a:r>
              <a:rPr lang="fr-FR" sz="1600" dirty="0">
                <a:effectLst/>
              </a:rPr>
              <a:t> n'importe quel type de </a:t>
            </a:r>
            <a:r>
              <a:rPr lang="fr-FR" sz="1600" dirty="0" err="1">
                <a:effectLst/>
              </a:rPr>
              <a:t>médi</a:t>
            </a:r>
            <a:r>
              <a:rPr lang="en-US" sz="1600" dirty="0">
                <a:effectLst/>
              </a:rPr>
              <a:t>um</a:t>
            </a:r>
            <a:r>
              <a:rPr lang="fr-FR" sz="1600" dirty="0">
                <a:effectLst/>
              </a:rPr>
              <a:t> et </a:t>
            </a:r>
            <a:r>
              <a:rPr lang="en-US" sz="1600" dirty="0">
                <a:effectLst/>
              </a:rPr>
              <a:t>nous aprécios la diversité des </a:t>
            </a:r>
            <a:r>
              <a:rPr lang="fr-FR" sz="1600" dirty="0">
                <a:effectLst/>
              </a:rPr>
              <a:t>styles.</a:t>
            </a:r>
            <a:br>
              <a:rPr lang="fr-FR" sz="1600" dirty="0">
                <a:effectLst/>
              </a:rPr>
            </a:br>
            <a:r>
              <a:rPr lang="fr-FR" sz="1600" dirty="0">
                <a:effectLst/>
              </a:rPr>
              <a:t>• Nous </a:t>
            </a:r>
            <a:r>
              <a:rPr lang="en-US" sz="1600" dirty="0">
                <a:effectLst/>
              </a:rPr>
              <a:t>nous </a:t>
            </a:r>
            <a:r>
              <a:rPr lang="fr-FR" sz="1600" dirty="0" err="1">
                <a:effectLst/>
              </a:rPr>
              <a:t>souten</a:t>
            </a:r>
            <a:r>
              <a:rPr lang="en-US" sz="1600" dirty="0">
                <a:effectLst/>
              </a:rPr>
              <a:t>ons</a:t>
            </a:r>
            <a:r>
              <a:rPr lang="fr-FR" sz="1600" dirty="0">
                <a:effectLst/>
              </a:rPr>
              <a:t> les uns les autres</a:t>
            </a:r>
            <a:r>
              <a:rPr lang="en-US" sz="1600" dirty="0">
                <a:effectLst/>
              </a:rPr>
              <a:t>.</a:t>
            </a:r>
            <a:r>
              <a:rPr lang="fr-FR" sz="1600" dirty="0">
                <a:effectLst/>
              </a:rPr>
              <a:t/>
            </a:r>
            <a:br>
              <a:rPr lang="fr-FR" sz="1600" dirty="0">
                <a:effectLst/>
              </a:rPr>
            </a:br>
            <a:r>
              <a:rPr lang="fr-FR" sz="1600" dirty="0">
                <a:effectLst/>
              </a:rPr>
              <a:t>• Nous partageons nos dessins en ligne.</a:t>
            </a:r>
            <a:br>
              <a:rPr lang="fr-FR" sz="1600" dirty="0">
                <a:effectLst/>
              </a:rPr>
            </a:br>
            <a:r>
              <a:rPr lang="fr-FR" sz="1600" dirty="0">
                <a:effectLst/>
              </a:rPr>
              <a:t>• Nous </a:t>
            </a:r>
            <a:r>
              <a:rPr lang="fr-FR" sz="1600" dirty="0" err="1">
                <a:effectLst/>
              </a:rPr>
              <a:t>montr</a:t>
            </a:r>
            <a:r>
              <a:rPr lang="en-US" sz="1600" dirty="0">
                <a:effectLst/>
              </a:rPr>
              <a:t>ons</a:t>
            </a:r>
            <a:r>
              <a:rPr lang="fr-FR" sz="1600" dirty="0">
                <a:effectLst/>
              </a:rPr>
              <a:t> </a:t>
            </a:r>
            <a:r>
              <a:rPr lang="en-US" sz="1600" dirty="0">
                <a:effectLst/>
              </a:rPr>
              <a:t>le</a:t>
            </a:r>
            <a:r>
              <a:rPr lang="fr-FR" sz="1600" dirty="0">
                <a:effectLst/>
              </a:rPr>
              <a:t> monde, dessin </a:t>
            </a:r>
            <a:r>
              <a:rPr lang="en-US" sz="1600" dirty="0">
                <a:effectLst/>
              </a:rPr>
              <a:t>par dessin</a:t>
            </a:r>
            <a:r>
              <a:rPr lang="fr-FR" sz="1600" dirty="0">
                <a:effectLst/>
              </a:rPr>
              <a:t>.</a:t>
            </a:r>
            <a:endParaRPr lang="fr-FR" sz="1600" dirty="0"/>
          </a:p>
        </p:txBody>
      </p:sp>
      <p:pic>
        <p:nvPicPr>
          <p:cNvPr id="7"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430" y="1930522"/>
            <a:ext cx="2528531" cy="3924615"/>
          </a:xfrm>
          <a:prstGeom prst="rect">
            <a:avLst/>
          </a:prstGeom>
        </p:spPr>
      </p:pic>
      <p:sp>
        <p:nvSpPr>
          <p:cNvPr id="9" name="ZoneTexte 8"/>
          <p:cNvSpPr txBox="1"/>
          <p:nvPr/>
        </p:nvSpPr>
        <p:spPr>
          <a:xfrm>
            <a:off x="611560" y="5889368"/>
            <a:ext cx="7920880" cy="707886"/>
          </a:xfrm>
          <a:prstGeom prst="rect">
            <a:avLst/>
          </a:prstGeom>
          <a:noFill/>
        </p:spPr>
        <p:txBody>
          <a:bodyPr wrap="square" rtlCol="0">
            <a:spAutoFit/>
          </a:bodyPr>
          <a:lstStyle/>
          <a:p>
            <a:pPr marL="342900" indent="-342900">
              <a:buFont typeface="Wingdings" pitchFamily="2" charset="2"/>
              <a:buChar char="Ø"/>
            </a:pPr>
            <a:r>
              <a:rPr lang="en-US" sz="2000" dirty="0"/>
              <a:t>R</a:t>
            </a:r>
            <a:r>
              <a:rPr lang="fr-FR" sz="2000" dirty="0"/>
              <a:t>appel : “... si vous souhaitez partager vos tableaux ou peintures, travail d’atelier, nu ou nature morte, alors passez votre chemin”</a:t>
            </a:r>
            <a:endParaRPr lang="en-US" sz="2000" dirty="0"/>
          </a:p>
        </p:txBody>
      </p:sp>
    </p:spTree>
    <p:extLst>
      <p:ext uri="{BB962C8B-B14F-4D97-AF65-F5344CB8AC3E}">
        <p14:creationId xmlns:p14="http://schemas.microsoft.com/office/powerpoint/2010/main" val="321677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INTERACTIONS AVEC PUBLIC</a:t>
            </a:r>
            <a:endParaRPr lang="fr-FR" dirty="0">
              <a:solidFill>
                <a:schemeClr val="tx2">
                  <a:lumMod val="60000"/>
                  <a:lumOff val="40000"/>
                </a:schemeClr>
              </a:solidFill>
            </a:endParaRPr>
          </a:p>
        </p:txBody>
      </p:sp>
      <p:sp>
        <p:nvSpPr>
          <p:cNvPr id="3" name="ZoneTexte 2"/>
          <p:cNvSpPr txBox="1"/>
          <p:nvPr/>
        </p:nvSpPr>
        <p:spPr>
          <a:xfrm>
            <a:off x="611560" y="1700808"/>
            <a:ext cx="5726228" cy="5632311"/>
          </a:xfrm>
          <a:prstGeom prst="rect">
            <a:avLst/>
          </a:prstGeom>
          <a:noFill/>
        </p:spPr>
        <p:txBody>
          <a:bodyPr wrap="square" rtlCol="0">
            <a:spAutoFit/>
          </a:bodyPr>
          <a:lstStyle/>
          <a:p>
            <a:pPr algn="just"/>
            <a:r>
              <a:rPr lang="fr-FR" sz="2000" dirty="0"/>
              <a:t>Il existent différentes interactions :</a:t>
            </a:r>
          </a:p>
          <a:p>
            <a:pPr algn="just"/>
            <a:endParaRPr lang="fr-FR" sz="2000" dirty="0"/>
          </a:p>
          <a:p>
            <a:pPr marL="342900" indent="-342900" algn="just">
              <a:buFont typeface="Wingdings"/>
              <a:buChar char="Ø"/>
            </a:pPr>
            <a:r>
              <a:rPr lang="fr-FR" sz="2000" dirty="0"/>
              <a:t>Public observateur : les gens approchent, regardent ce que nous dessinons, demandent qu’est-ce que nous faisons, quel est notre but, qui nous sommes, quel matériel nous utilisons, qui nous parle de ce nous dessinons, …</a:t>
            </a:r>
          </a:p>
          <a:p>
            <a:pPr marL="342900" indent="-342900" algn="just">
              <a:buFont typeface="Wingdings"/>
              <a:buChar char="Ø"/>
            </a:pPr>
            <a:endParaRPr lang="fr-FR" sz="2000" dirty="0"/>
          </a:p>
          <a:p>
            <a:pPr marL="342900" indent="-342900" algn="just">
              <a:buFont typeface="Wingdings"/>
              <a:buChar char="Ø"/>
            </a:pPr>
            <a:r>
              <a:rPr lang="fr-FR" sz="2000" dirty="0"/>
              <a:t>Public dessiné : celui-ci peut réagir différemment, voire même violemment: de la personne qui est contente d’avoir été dessinée, qui demande même à avoir le dessin ou tout simplement une copie, ou l’adresse du site sur lequel le dessin sera publié, …  à la personne qui va nous engueuler, qui va nous arracher notre carnet, y déchirer la feuille contenant le dessin, ...</a:t>
            </a:r>
          </a:p>
          <a:p>
            <a:pPr marL="342900" indent="-342900" algn="just">
              <a:buFont typeface="Wingdings"/>
              <a:buChar char="Ø"/>
            </a:pPr>
            <a:endParaRPr lang="fr-FR" sz="2000" dirty="0"/>
          </a:p>
          <a:p>
            <a:pPr marL="342900" indent="-342900" algn="just">
              <a:buFont typeface="Wingdings"/>
              <a:buChar char="Ø"/>
            </a:pPr>
            <a:endParaRPr lang="fr-FR" sz="2000" dirty="0"/>
          </a:p>
        </p:txBody>
      </p:sp>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788" y="2341359"/>
            <a:ext cx="2676770" cy="3569026"/>
          </a:xfrm>
          <a:prstGeom prst="rect">
            <a:avLst/>
          </a:prstGeom>
        </p:spPr>
      </p:pic>
    </p:spTree>
    <p:extLst>
      <p:ext uri="{BB962C8B-B14F-4D97-AF65-F5344CB8AC3E}">
        <p14:creationId xmlns:p14="http://schemas.microsoft.com/office/powerpoint/2010/main" val="99134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RESEAUX SOCIAUX</a:t>
            </a:r>
            <a:endParaRPr lang="fr-FR" dirty="0">
              <a:solidFill>
                <a:schemeClr val="tx2">
                  <a:lumMod val="60000"/>
                  <a:lumOff val="40000"/>
                </a:schemeClr>
              </a:solidFill>
            </a:endParaRPr>
          </a:p>
        </p:txBody>
      </p:sp>
      <p:pic>
        <p:nvPicPr>
          <p:cNvPr id="4" name="Image 3"/>
          <p:cNvPicPr>
            <a:picLocks noChangeAspect="1"/>
          </p:cNvPicPr>
          <p:nvPr/>
        </p:nvPicPr>
        <p:blipFill>
          <a:blip r:embed="rId2"/>
          <a:stretch>
            <a:fillRect/>
          </a:stretch>
        </p:blipFill>
        <p:spPr>
          <a:xfrm>
            <a:off x="457200" y="1417638"/>
            <a:ext cx="8229600" cy="5143500"/>
          </a:xfrm>
          <a:prstGeom prst="rect">
            <a:avLst/>
          </a:prstGeom>
        </p:spPr>
      </p:pic>
    </p:spTree>
    <p:extLst>
      <p:ext uri="{BB962C8B-B14F-4D97-AF65-F5344CB8AC3E}">
        <p14:creationId xmlns:p14="http://schemas.microsoft.com/office/powerpoint/2010/main" val="2502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RESEAUX SOCIAUX</a:t>
            </a:r>
            <a:endParaRPr lang="fr-FR" dirty="0">
              <a:solidFill>
                <a:schemeClr val="tx2">
                  <a:lumMod val="60000"/>
                  <a:lumOff val="40000"/>
                </a:schemeClr>
              </a:solidFill>
            </a:endParaRPr>
          </a:p>
        </p:txBody>
      </p:sp>
      <p:pic>
        <p:nvPicPr>
          <p:cNvPr id="4" name="Image 3"/>
          <p:cNvPicPr>
            <a:picLocks noChangeAspect="1"/>
          </p:cNvPicPr>
          <p:nvPr/>
        </p:nvPicPr>
        <p:blipFill>
          <a:blip r:embed="rId2"/>
          <a:stretch>
            <a:fillRect/>
          </a:stretch>
        </p:blipFill>
        <p:spPr>
          <a:xfrm>
            <a:off x="457200" y="1417638"/>
            <a:ext cx="8229600" cy="5143500"/>
          </a:xfrm>
          <a:prstGeom prst="rect">
            <a:avLst/>
          </a:prstGeom>
        </p:spPr>
      </p:pic>
    </p:spTree>
    <p:extLst>
      <p:ext uri="{BB962C8B-B14F-4D97-AF65-F5344CB8AC3E}">
        <p14:creationId xmlns:p14="http://schemas.microsoft.com/office/powerpoint/2010/main" val="160448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HISTORIQUE</a:t>
            </a:r>
            <a:endParaRPr lang="fr-FR" dirty="0">
              <a:solidFill>
                <a:schemeClr val="tx2">
                  <a:lumMod val="60000"/>
                  <a:lumOff val="40000"/>
                </a:schemeClr>
              </a:solidFill>
            </a:endParaRPr>
          </a:p>
        </p:txBody>
      </p:sp>
      <p:sp>
        <p:nvSpPr>
          <p:cNvPr id="3" name="ZoneTexte 2"/>
          <p:cNvSpPr txBox="1"/>
          <p:nvPr/>
        </p:nvSpPr>
        <p:spPr>
          <a:xfrm>
            <a:off x="611560" y="1700808"/>
            <a:ext cx="7920880" cy="4832092"/>
          </a:xfrm>
          <a:prstGeom prst="rect">
            <a:avLst/>
          </a:prstGeom>
          <a:noFill/>
        </p:spPr>
        <p:txBody>
          <a:bodyPr wrap="square" rtlCol="0">
            <a:spAutoFit/>
          </a:bodyPr>
          <a:lstStyle/>
          <a:p>
            <a:r>
              <a:rPr lang="fr-FR" dirty="0"/>
              <a:t>Quelques dates :</a:t>
            </a:r>
          </a:p>
          <a:p>
            <a:endParaRPr lang="fr-FR" dirty="0"/>
          </a:p>
          <a:p>
            <a:pPr marL="285750" indent="-285750">
              <a:buFont typeface="Wingdings" pitchFamily="2" charset="2"/>
              <a:buChar char="Ø"/>
            </a:pPr>
            <a:r>
              <a:rPr lang="fr-FR" dirty="0"/>
              <a:t>2007 - </a:t>
            </a:r>
            <a:r>
              <a:rPr lang="fr-FR" dirty="0" err="1"/>
              <a:t>Urbansketchers</a:t>
            </a:r>
            <a:r>
              <a:rPr lang="fr-FR" dirty="0"/>
              <a:t> est créé par Gabriel </a:t>
            </a:r>
            <a:r>
              <a:rPr lang="fr-FR" dirty="0" err="1"/>
              <a:t>Campanario</a:t>
            </a:r>
            <a:endParaRPr lang="en-US" dirty="0"/>
          </a:p>
          <a:p>
            <a:r>
              <a:rPr lang="fr-FR" dirty="0"/>
              <a:t>            </a:t>
            </a:r>
            <a:r>
              <a:rPr lang="fr-FR" dirty="0" err="1"/>
              <a:t>Urbansketcher</a:t>
            </a:r>
            <a:r>
              <a:rPr lang="fr-FR" dirty="0"/>
              <a:t> sur réseau social « Flickr »</a:t>
            </a:r>
          </a:p>
          <a:p>
            <a:endParaRPr lang="fr-FR" dirty="0"/>
          </a:p>
          <a:p>
            <a:pPr marL="285750" indent="-285750">
              <a:buFont typeface="Wingdings" pitchFamily="2" charset="2"/>
              <a:buChar char="Ø"/>
            </a:pPr>
            <a:r>
              <a:rPr lang="fr-FR" dirty="0"/>
              <a:t>2009 – </a:t>
            </a:r>
            <a:r>
              <a:rPr lang="fr-FR" dirty="0" err="1"/>
              <a:t>Urbansketcher</a:t>
            </a:r>
            <a:r>
              <a:rPr lang="fr-FR" dirty="0"/>
              <a:t> devient une société à but non lucratif avec pour projet l'élaboration d'ateliers pédagogiques et de récolte de fonds pour des bourses artistiques. USK est reconnue comme une organisation 501 non imposable par le IRS et à cette date, tous les dons adressés à USK sont déductibles d'impôts.</a:t>
            </a:r>
            <a:endParaRPr lang="en-US" dirty="0"/>
          </a:p>
          <a:p>
            <a:endParaRPr lang="fr-FR" dirty="0"/>
          </a:p>
          <a:p>
            <a:pPr marL="285750" indent="-285750">
              <a:buFont typeface="Wingdings" pitchFamily="2" charset="2"/>
              <a:buChar char="Ø"/>
            </a:pPr>
            <a:r>
              <a:rPr lang="fr-FR" dirty="0"/>
              <a:t>20</a:t>
            </a:r>
            <a:r>
              <a:rPr lang="en-US" dirty="0"/>
              <a:t>11</a:t>
            </a:r>
            <a:r>
              <a:rPr lang="fr-FR" dirty="0"/>
              <a:t> - </a:t>
            </a:r>
            <a:r>
              <a:rPr lang="fr-FR" dirty="0" err="1"/>
              <a:t>Urbansketcher</a:t>
            </a:r>
            <a:r>
              <a:rPr lang="fr-FR" dirty="0"/>
              <a:t> France est créé</a:t>
            </a:r>
            <a:endParaRPr lang="en-US" dirty="0"/>
          </a:p>
          <a:p>
            <a:endParaRPr lang="fr-FR" dirty="0"/>
          </a:p>
          <a:p>
            <a:pPr marL="285750" indent="-285750">
              <a:buFont typeface="Wingdings" pitchFamily="2" charset="2"/>
              <a:buChar char="Ø"/>
            </a:pPr>
            <a:r>
              <a:rPr lang="fr-FR" dirty="0"/>
              <a:t>2012 – </a:t>
            </a:r>
            <a:r>
              <a:rPr lang="fr-FR" dirty="0" err="1"/>
              <a:t>Urbansketcher</a:t>
            </a:r>
            <a:r>
              <a:rPr lang="fr-FR" dirty="0"/>
              <a:t> sur réseau social « Facebook »</a:t>
            </a:r>
            <a:endParaRPr lang="en-US" dirty="0"/>
          </a:p>
          <a:p>
            <a:endParaRPr lang="fr-FR" dirty="0"/>
          </a:p>
          <a:p>
            <a:pPr marL="285750" indent="-285750">
              <a:buFont typeface="Wingdings" pitchFamily="2" charset="2"/>
              <a:buChar char="Ø"/>
            </a:pPr>
            <a:r>
              <a:rPr lang="fr-FR" dirty="0"/>
              <a:t>2014 – </a:t>
            </a:r>
            <a:r>
              <a:rPr lang="fr-FR" dirty="0" err="1"/>
              <a:t>Urbansketcher</a:t>
            </a:r>
            <a:r>
              <a:rPr lang="fr-FR" dirty="0"/>
              <a:t> Belfort est créé par Myriam </a:t>
            </a:r>
            <a:r>
              <a:rPr lang="fr-FR" dirty="0" err="1"/>
              <a:t>Huré</a:t>
            </a:r>
            <a:r>
              <a:rPr lang="fr-FR" dirty="0"/>
              <a:t> et Arnaud Heidet</a:t>
            </a:r>
            <a:endParaRPr lang="en-US" dirty="0"/>
          </a:p>
          <a:p>
            <a:r>
              <a:rPr lang="fr-FR" dirty="0"/>
              <a:t>             </a:t>
            </a:r>
            <a:r>
              <a:rPr lang="fr-FR" dirty="0" err="1"/>
              <a:t>Urbansketcher</a:t>
            </a:r>
            <a:r>
              <a:rPr lang="fr-FR" dirty="0"/>
              <a:t> Belfort est sur Flickr et Facebook</a:t>
            </a:r>
          </a:p>
          <a:p>
            <a:endParaRPr lang="fr-FR" sz="2000" dirty="0"/>
          </a:p>
        </p:txBody>
      </p:sp>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7626" y="141464"/>
            <a:ext cx="2859942" cy="2859942"/>
          </a:xfrm>
          <a:prstGeom prst="rect">
            <a:avLst/>
          </a:prstGeom>
        </p:spPr>
      </p:pic>
    </p:spTree>
    <p:extLst>
      <p:ext uri="{BB962C8B-B14F-4D97-AF65-F5344CB8AC3E}">
        <p14:creationId xmlns:p14="http://schemas.microsoft.com/office/powerpoint/2010/main" val="160253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RESEAUX SOCIAUX</a:t>
            </a:r>
            <a:endParaRPr lang="fr-FR" dirty="0">
              <a:solidFill>
                <a:schemeClr val="tx2">
                  <a:lumMod val="60000"/>
                  <a:lumOff val="40000"/>
                </a:schemeClr>
              </a:solidFill>
            </a:endParaRPr>
          </a:p>
        </p:txBody>
      </p:sp>
      <p:pic>
        <p:nvPicPr>
          <p:cNvPr id="3" name="Image 2"/>
          <p:cNvPicPr>
            <a:picLocks noChangeAspect="1"/>
          </p:cNvPicPr>
          <p:nvPr/>
        </p:nvPicPr>
        <p:blipFill>
          <a:blip r:embed="rId2"/>
          <a:stretch>
            <a:fillRect/>
          </a:stretch>
        </p:blipFill>
        <p:spPr>
          <a:xfrm>
            <a:off x="457200" y="1417639"/>
            <a:ext cx="8229600" cy="5143500"/>
          </a:xfrm>
          <a:prstGeom prst="rect">
            <a:avLst/>
          </a:prstGeom>
        </p:spPr>
      </p:pic>
    </p:spTree>
    <p:extLst>
      <p:ext uri="{BB962C8B-B14F-4D97-AF65-F5344CB8AC3E}">
        <p14:creationId xmlns:p14="http://schemas.microsoft.com/office/powerpoint/2010/main" val="422757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RESEAUX SOCIAUX</a:t>
            </a:r>
            <a:endParaRPr lang="fr-FR" dirty="0">
              <a:solidFill>
                <a:schemeClr val="tx2">
                  <a:lumMod val="60000"/>
                  <a:lumOff val="40000"/>
                </a:schemeClr>
              </a:solidFill>
            </a:endParaRPr>
          </a:p>
        </p:txBody>
      </p:sp>
      <p:pic>
        <p:nvPicPr>
          <p:cNvPr id="6" name="Image 5"/>
          <p:cNvPicPr>
            <a:picLocks noChangeAspect="1"/>
          </p:cNvPicPr>
          <p:nvPr/>
        </p:nvPicPr>
        <p:blipFill>
          <a:blip r:embed="rId2"/>
          <a:stretch>
            <a:fillRect/>
          </a:stretch>
        </p:blipFill>
        <p:spPr>
          <a:xfrm>
            <a:off x="457201" y="1417639"/>
            <a:ext cx="8229600" cy="5143500"/>
          </a:xfrm>
          <a:prstGeom prst="rect">
            <a:avLst/>
          </a:prstGeom>
        </p:spPr>
      </p:pic>
    </p:spTree>
    <p:extLst>
      <p:ext uri="{BB962C8B-B14F-4D97-AF65-F5344CB8AC3E}">
        <p14:creationId xmlns:p14="http://schemas.microsoft.com/office/powerpoint/2010/main" val="408323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RESEAUX SOCIAUX</a:t>
            </a:r>
            <a:r>
              <a:rPr lang="en-US" b="1" dirty="0">
                <a:solidFill>
                  <a:schemeClr val="tx2">
                    <a:lumMod val="60000"/>
                    <a:lumOff val="40000"/>
                  </a:schemeClr>
                </a:solidFill>
              </a:rPr>
              <a:t> - </a:t>
            </a:r>
            <a:r>
              <a:rPr lang="fr-FR" b="1" dirty="0">
                <a:solidFill>
                  <a:schemeClr val="tx2">
                    <a:lumMod val="60000"/>
                    <a:lumOff val="40000"/>
                  </a:schemeClr>
                </a:solidFill>
              </a:rPr>
              <a:t>LIENS UTILES</a:t>
            </a:r>
            <a:endParaRPr lang="fr-FR" dirty="0">
              <a:solidFill>
                <a:schemeClr val="tx2">
                  <a:lumMod val="60000"/>
                  <a:lumOff val="40000"/>
                </a:schemeClr>
              </a:solidFill>
            </a:endParaRPr>
          </a:p>
        </p:txBody>
      </p:sp>
      <p:sp>
        <p:nvSpPr>
          <p:cNvPr id="3" name="ZoneTexte 2"/>
          <p:cNvSpPr txBox="1"/>
          <p:nvPr/>
        </p:nvSpPr>
        <p:spPr>
          <a:xfrm>
            <a:off x="611560" y="1273404"/>
            <a:ext cx="7920880" cy="5632311"/>
          </a:xfrm>
          <a:prstGeom prst="rect">
            <a:avLst/>
          </a:prstGeom>
          <a:noFill/>
        </p:spPr>
        <p:txBody>
          <a:bodyPr wrap="square" rtlCol="0">
            <a:spAutoFit/>
          </a:bodyPr>
          <a:lstStyle/>
          <a:p>
            <a:r>
              <a:rPr lang="fr-FR" sz="2000" dirty="0" err="1"/>
              <a:t>Urbansketcher</a:t>
            </a:r>
            <a:r>
              <a:rPr lang="fr-FR" sz="2000" dirty="0"/>
              <a:t> Monde :</a:t>
            </a:r>
          </a:p>
          <a:p>
            <a:r>
              <a:rPr lang="fr-FR" sz="2000" dirty="0"/>
              <a:t>– Blog :    </a:t>
            </a:r>
            <a:r>
              <a:rPr lang="fr-FR" sz="2000" u="sng" dirty="0">
                <a:hlinkClick r:id="rId2"/>
              </a:rPr>
              <a:t>http://www.urbansketchers.org/</a:t>
            </a:r>
            <a:endParaRPr lang="fr-FR" sz="2000" dirty="0"/>
          </a:p>
          <a:p>
            <a:r>
              <a:rPr lang="en-US" sz="2000" dirty="0"/>
              <a:t>– Flickr : </a:t>
            </a:r>
            <a:r>
              <a:rPr lang="en-US" sz="2000" u="sng" dirty="0">
                <a:hlinkClick r:id="rId3"/>
              </a:rPr>
              <a:t>https://www.flickr.com/groups/urbansketches/</a:t>
            </a:r>
            <a:endParaRPr lang="fr-FR" sz="2000" dirty="0"/>
          </a:p>
          <a:p>
            <a:r>
              <a:rPr lang="en-US" sz="2000" dirty="0"/>
              <a:t>– Facebook :     </a:t>
            </a:r>
            <a:r>
              <a:rPr lang="en-US" sz="2000" u="sng" dirty="0">
                <a:hlinkClick r:id="rId4"/>
              </a:rPr>
              <a:t>https://www.facebook.com/groups/urbansketchers/</a:t>
            </a:r>
            <a:endParaRPr lang="en-US" sz="2000" u="sng" dirty="0"/>
          </a:p>
          <a:p>
            <a:endParaRPr lang="en-US" sz="2000" u="sng" dirty="0"/>
          </a:p>
          <a:p>
            <a:r>
              <a:rPr lang="en-US" sz="2000" u="sng" dirty="0"/>
              <a:t>Sketchcrawl : </a:t>
            </a:r>
            <a:r>
              <a:rPr lang="en-US" sz="2000" u="sng" dirty="0">
                <a:hlinkClick r:id="rId5"/>
              </a:rPr>
              <a:t>http://www.sketchcrawl.com/forum/</a:t>
            </a:r>
            <a:endParaRPr lang="en-US" sz="2000" u="sng" dirty="0"/>
          </a:p>
          <a:p>
            <a:r>
              <a:rPr lang="en-US" sz="2000" dirty="0"/>
              <a:t> </a:t>
            </a:r>
            <a:endParaRPr lang="fr-FR" sz="2000" dirty="0"/>
          </a:p>
          <a:p>
            <a:r>
              <a:rPr lang="en-US" sz="2000" dirty="0" err="1"/>
              <a:t>Urbansketcher</a:t>
            </a:r>
            <a:r>
              <a:rPr lang="en-US" sz="2000" dirty="0"/>
              <a:t> France :</a:t>
            </a:r>
            <a:endParaRPr lang="fr-FR" sz="2000" dirty="0"/>
          </a:p>
          <a:p>
            <a:r>
              <a:rPr lang="en-US" sz="2000" dirty="0"/>
              <a:t>– Blog : </a:t>
            </a:r>
            <a:r>
              <a:rPr lang="en-US" sz="2000" u="sng" dirty="0">
                <a:hlinkClick r:id="rId6"/>
              </a:rPr>
              <a:t>http://france.urbansketchers.org/</a:t>
            </a:r>
            <a:endParaRPr lang="fr-FR" sz="2000" dirty="0"/>
          </a:p>
          <a:p>
            <a:r>
              <a:rPr lang="en-US" sz="2000" dirty="0"/>
              <a:t>– Flickr : </a:t>
            </a:r>
            <a:r>
              <a:rPr lang="en-US" sz="2000" u="sng" dirty="0">
                <a:hlinkClick r:id="rId7"/>
              </a:rPr>
              <a:t>https://www.flickr.com/groups/urbansketchersfrance/</a:t>
            </a:r>
            <a:endParaRPr lang="fr-FR" sz="2000" dirty="0"/>
          </a:p>
          <a:p>
            <a:r>
              <a:rPr lang="en-US" sz="2000" dirty="0"/>
              <a:t>– Facebook : </a:t>
            </a:r>
            <a:r>
              <a:rPr lang="en-US" sz="2000" u="sng" dirty="0">
                <a:hlinkClick r:id="rId8"/>
              </a:rPr>
              <a:t>https://www.facebook.com/groups/urbansketchersfrance/</a:t>
            </a:r>
            <a:endParaRPr lang="en-US" sz="2000" u="sng" dirty="0"/>
          </a:p>
          <a:p>
            <a:endParaRPr lang="en-US" sz="2000" u="sng" dirty="0"/>
          </a:p>
          <a:p>
            <a:r>
              <a:rPr lang="en-US" sz="2000" dirty="0"/>
              <a:t>Urbansketcher France :</a:t>
            </a:r>
            <a:endParaRPr lang="fr-FR" sz="2000" dirty="0"/>
          </a:p>
          <a:p>
            <a:r>
              <a:rPr lang="en-US" sz="2000" dirty="0"/>
              <a:t>– Flickr : </a:t>
            </a:r>
            <a:r>
              <a:rPr lang="en-US" sz="2000" u="sng" dirty="0">
                <a:hlinkClick r:id="rId9"/>
              </a:rPr>
              <a:t>https://www.flickr.com/groups/sketchersbelfort/</a:t>
            </a:r>
            <a:endParaRPr lang="en-US" sz="2000" u="sng" dirty="0"/>
          </a:p>
          <a:p>
            <a:r>
              <a:rPr lang="en-US" sz="2000" dirty="0"/>
              <a:t>– Facebook : </a:t>
            </a:r>
            <a:r>
              <a:rPr lang="en-US" sz="2000" u="sng" dirty="0">
                <a:hlinkClick r:id="rId10"/>
              </a:rPr>
              <a:t>https://www.facebook.com/groups/1663716090511962/</a:t>
            </a:r>
            <a:endParaRPr lang="en-US" sz="2000" u="sng" dirty="0"/>
          </a:p>
          <a:p>
            <a:r>
              <a:rPr lang="en-US" sz="2000" dirty="0"/>
              <a:t>– Flickr : </a:t>
            </a:r>
            <a:r>
              <a:rPr lang="en-US" sz="2000" u="sng" dirty="0"/>
              <a:t>Pour recevoir la news letter envoyer votre demande à </a:t>
            </a:r>
            <a:r>
              <a:rPr lang="en-US" sz="2000" u="sng" dirty="0">
                <a:hlinkClick r:id="rId11"/>
              </a:rPr>
              <a:t>arnaud.heidet@wanadoo.fr</a:t>
            </a:r>
            <a:endParaRPr lang="en-US" sz="2000" u="sng" dirty="0"/>
          </a:p>
          <a:p>
            <a:endParaRPr lang="en-US" sz="2000" u="sng" dirty="0"/>
          </a:p>
        </p:txBody>
      </p:sp>
    </p:spTree>
    <p:extLst>
      <p:ext uri="{BB962C8B-B14F-4D97-AF65-F5344CB8AC3E}">
        <p14:creationId xmlns:p14="http://schemas.microsoft.com/office/powerpoint/2010/main" val="2186003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MANIFESTE</a:t>
            </a:r>
            <a:endParaRPr lang="fr-FR" dirty="0">
              <a:solidFill>
                <a:schemeClr val="tx2">
                  <a:lumMod val="60000"/>
                  <a:lumOff val="40000"/>
                </a:schemeClr>
              </a:solidFill>
            </a:endParaRPr>
          </a:p>
        </p:txBody>
      </p:sp>
      <p:sp>
        <p:nvSpPr>
          <p:cNvPr id="3" name="ZoneTexte 2"/>
          <p:cNvSpPr txBox="1"/>
          <p:nvPr/>
        </p:nvSpPr>
        <p:spPr>
          <a:xfrm>
            <a:off x="611560" y="1700808"/>
            <a:ext cx="7920880" cy="4493538"/>
          </a:xfrm>
          <a:prstGeom prst="rect">
            <a:avLst/>
          </a:prstGeom>
          <a:noFill/>
        </p:spPr>
        <p:txBody>
          <a:bodyPr wrap="square" rtlCol="0">
            <a:spAutoFit/>
          </a:bodyPr>
          <a:lstStyle/>
          <a:p>
            <a:pPr marL="285750" indent="-285750">
              <a:buFont typeface="Wingdings" pitchFamily="2" charset="2"/>
              <a:buChar char="Ø"/>
            </a:pPr>
            <a:r>
              <a:rPr lang="fr-FR" dirty="0"/>
              <a:t>Nous dessinons in situ, en intérieur ou en extérieur et croquons sur le vif</a:t>
            </a:r>
            <a:endParaRPr lang="en-US" dirty="0"/>
          </a:p>
          <a:p>
            <a:pPr marL="285750" indent="-285750">
              <a:buFont typeface="Wingdings" pitchFamily="2" charset="2"/>
              <a:buChar char="Ø"/>
            </a:pPr>
            <a:endParaRPr lang="en-US" dirty="0"/>
          </a:p>
          <a:p>
            <a:pPr marL="285750" lvl="0" indent="-285750" fontAlgn="base">
              <a:buFont typeface="Wingdings" pitchFamily="2" charset="2"/>
              <a:buChar char="Ø"/>
            </a:pPr>
            <a:r>
              <a:rPr lang="fr-FR" dirty="0"/>
              <a:t>Nos dessins sont les témoins de notre quotidien et de nos voyages</a:t>
            </a:r>
            <a:endParaRPr lang="en-US" dirty="0"/>
          </a:p>
          <a:p>
            <a:pPr marL="285750" lvl="0" indent="-285750" fontAlgn="base">
              <a:buFont typeface="Wingdings" pitchFamily="2" charset="2"/>
              <a:buChar char="Ø"/>
            </a:pPr>
            <a:endParaRPr lang="fr-FR" dirty="0"/>
          </a:p>
          <a:p>
            <a:pPr marL="285750" lvl="0" indent="-285750" fontAlgn="base">
              <a:buFont typeface="Wingdings" pitchFamily="2" charset="2"/>
              <a:buChar char="Ø"/>
            </a:pPr>
            <a:r>
              <a:rPr lang="fr-FR" dirty="0"/>
              <a:t>Nos dessins représentent des archives de lieux et d'instants</a:t>
            </a:r>
            <a:endParaRPr lang="en-US" dirty="0"/>
          </a:p>
          <a:p>
            <a:pPr marL="285750" lvl="0" indent="-285750" fontAlgn="base">
              <a:buFont typeface="Wingdings" pitchFamily="2" charset="2"/>
              <a:buChar char="Ø"/>
            </a:pPr>
            <a:endParaRPr lang="fr-FR" dirty="0"/>
          </a:p>
          <a:p>
            <a:pPr marL="285750" lvl="0" indent="-285750" fontAlgn="base">
              <a:buFont typeface="Wingdings" pitchFamily="2" charset="2"/>
              <a:buChar char="Ø"/>
            </a:pPr>
            <a:r>
              <a:rPr lang="fr-FR" dirty="0"/>
              <a:t>Nous sommes fidèles aux scènes que nous voyons</a:t>
            </a:r>
            <a:endParaRPr lang="en-US" dirty="0"/>
          </a:p>
          <a:p>
            <a:pPr marL="285750" lvl="0" indent="-285750" fontAlgn="base">
              <a:buFont typeface="Wingdings" pitchFamily="2" charset="2"/>
              <a:buChar char="Ø"/>
            </a:pPr>
            <a:endParaRPr lang="fr-FR" dirty="0"/>
          </a:p>
          <a:p>
            <a:pPr marL="285750" lvl="0" indent="-285750" fontAlgn="base">
              <a:buFont typeface="Wingdings" pitchFamily="2" charset="2"/>
              <a:buChar char="Ø"/>
            </a:pPr>
            <a:r>
              <a:rPr lang="fr-FR" dirty="0"/>
              <a:t>Nous utilisons tous types de techniques et apprécions la diversités de nos styles</a:t>
            </a:r>
            <a:endParaRPr lang="en-US" dirty="0"/>
          </a:p>
          <a:p>
            <a:pPr marL="285750" lvl="0" indent="-285750" fontAlgn="base">
              <a:buFont typeface="Wingdings" pitchFamily="2" charset="2"/>
              <a:buChar char="Ø"/>
            </a:pPr>
            <a:endParaRPr lang="fr-FR" dirty="0"/>
          </a:p>
          <a:p>
            <a:pPr marL="285750" lvl="0" indent="-285750" fontAlgn="base">
              <a:buFont typeface="Wingdings" pitchFamily="2" charset="2"/>
              <a:buChar char="Ø"/>
            </a:pPr>
            <a:r>
              <a:rPr lang="fr-FR" dirty="0"/>
              <a:t>Nous nous soutenons les uns les autres et dessinons en groupe</a:t>
            </a:r>
            <a:endParaRPr lang="en-US" dirty="0"/>
          </a:p>
          <a:p>
            <a:pPr marL="285750" lvl="0" indent="-285750" fontAlgn="base">
              <a:buFont typeface="Wingdings" pitchFamily="2" charset="2"/>
              <a:buChar char="Ø"/>
            </a:pPr>
            <a:endParaRPr lang="fr-FR" dirty="0"/>
          </a:p>
          <a:p>
            <a:pPr marL="285750" lvl="0" indent="-285750" fontAlgn="base">
              <a:buFont typeface="Wingdings" pitchFamily="2" charset="2"/>
              <a:buChar char="Ø"/>
            </a:pPr>
            <a:r>
              <a:rPr lang="fr-FR" dirty="0"/>
              <a:t>Nous partageons nos dessins en ligne</a:t>
            </a:r>
            <a:endParaRPr lang="en-US" dirty="0"/>
          </a:p>
          <a:p>
            <a:pPr marL="285750" lvl="0" indent="-285750" fontAlgn="base">
              <a:buFont typeface="Wingdings" pitchFamily="2" charset="2"/>
              <a:buChar char="Ø"/>
            </a:pPr>
            <a:endParaRPr lang="fr-FR" dirty="0"/>
          </a:p>
          <a:p>
            <a:pPr marL="285750" lvl="0" indent="-285750" fontAlgn="base">
              <a:buFont typeface="Wingdings" pitchFamily="2" charset="2"/>
              <a:buChar char="Ø"/>
            </a:pPr>
            <a:r>
              <a:rPr lang="fr-FR" dirty="0"/>
              <a:t>Nous montrons le monde de dessin en dessin</a:t>
            </a:r>
            <a:endParaRPr lang="en-US" dirty="0"/>
          </a:p>
          <a:p>
            <a:pPr marL="285750" lvl="0" indent="-285750" fontAlgn="base">
              <a:buFont typeface="Wingdings" pitchFamily="2" charset="2"/>
              <a:buChar char="Ø"/>
            </a:pPr>
            <a:endParaRPr lang="fr-FR" sz="1600" dirty="0"/>
          </a:p>
        </p:txBody>
      </p:sp>
    </p:spTree>
    <p:extLst>
      <p:ext uri="{BB962C8B-B14F-4D97-AF65-F5344CB8AC3E}">
        <p14:creationId xmlns:p14="http://schemas.microsoft.com/office/powerpoint/2010/main" val="361459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SKETCHER</a:t>
            </a:r>
            <a:endParaRPr lang="fr-FR" dirty="0">
              <a:solidFill>
                <a:schemeClr val="tx2">
                  <a:lumMod val="60000"/>
                  <a:lumOff val="40000"/>
                </a:schemeClr>
              </a:solidFill>
            </a:endParaRPr>
          </a:p>
        </p:txBody>
      </p:sp>
      <p:sp>
        <p:nvSpPr>
          <p:cNvPr id="3" name="ZoneTexte 2"/>
          <p:cNvSpPr txBox="1"/>
          <p:nvPr/>
        </p:nvSpPr>
        <p:spPr>
          <a:xfrm>
            <a:off x="611560" y="1700808"/>
            <a:ext cx="7920880" cy="1323439"/>
          </a:xfrm>
          <a:prstGeom prst="rect">
            <a:avLst/>
          </a:prstGeom>
          <a:noFill/>
        </p:spPr>
        <p:txBody>
          <a:bodyPr wrap="square" rtlCol="0">
            <a:spAutoFit/>
          </a:bodyPr>
          <a:lstStyle/>
          <a:p>
            <a:pPr marL="342900" indent="-342900">
              <a:buFont typeface="Wingdings" pitchFamily="2" charset="2"/>
              <a:buChar char="Ø"/>
            </a:pPr>
            <a:r>
              <a:rPr lang="en-US" sz="2000" dirty="0"/>
              <a:t>P</a:t>
            </a:r>
            <a:r>
              <a:rPr lang="fr-FR" sz="2000" dirty="0"/>
              <a:t>as </a:t>
            </a:r>
            <a:r>
              <a:rPr lang="en-US" sz="2000" dirty="0"/>
              <a:t>de</a:t>
            </a:r>
            <a:r>
              <a:rPr lang="fr-FR" sz="2000" dirty="0"/>
              <a:t> formation, une profession ou une origine définie</a:t>
            </a:r>
            <a:r>
              <a:rPr lang="en-US" sz="2000" dirty="0"/>
              <a:t> spécifique</a:t>
            </a:r>
          </a:p>
          <a:p>
            <a:endParaRPr lang="en-US" sz="2000" dirty="0"/>
          </a:p>
          <a:p>
            <a:pPr marL="342900" indent="-342900">
              <a:buFont typeface="Wingdings" pitchFamily="2" charset="2"/>
              <a:buChar char="Ø"/>
            </a:pPr>
            <a:r>
              <a:rPr lang="en-US" sz="2000" dirty="0"/>
              <a:t>Principalement </a:t>
            </a:r>
            <a:r>
              <a:rPr lang="fr-FR" sz="2000" dirty="0"/>
              <a:t>architectes, artistes, graphistes, </a:t>
            </a:r>
            <a:r>
              <a:rPr lang="fr-FR" sz="2000" dirty="0" err="1"/>
              <a:t>web-masters</a:t>
            </a:r>
            <a:r>
              <a:rPr lang="en-US" sz="2000" dirty="0"/>
              <a:t>, illustrateurs</a:t>
            </a:r>
            <a:r>
              <a:rPr lang="fr-FR" sz="2000" dirty="0"/>
              <a:t> et enseignants</a:t>
            </a:r>
            <a:endParaRPr lang="en-US" sz="2000" dirty="0"/>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932" y="3148805"/>
            <a:ext cx="5180135" cy="3410256"/>
          </a:xfrm>
          <a:prstGeom prst="rect">
            <a:avLst/>
          </a:prstGeom>
        </p:spPr>
      </p:pic>
    </p:spTree>
    <p:extLst>
      <p:ext uri="{BB962C8B-B14F-4D97-AF65-F5344CB8AC3E}">
        <p14:creationId xmlns:p14="http://schemas.microsoft.com/office/powerpoint/2010/main" val="57659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COMMUNAUTE</a:t>
            </a:r>
            <a:endParaRPr lang="fr-FR" dirty="0">
              <a:solidFill>
                <a:schemeClr val="tx2">
                  <a:lumMod val="60000"/>
                  <a:lumOff val="40000"/>
                </a:schemeClr>
              </a:solidFill>
            </a:endParaRPr>
          </a:p>
        </p:txBody>
      </p:sp>
      <p:sp>
        <p:nvSpPr>
          <p:cNvPr id="3" name="ZoneTexte 2"/>
          <p:cNvSpPr txBox="1"/>
          <p:nvPr/>
        </p:nvSpPr>
        <p:spPr>
          <a:xfrm>
            <a:off x="611560" y="1700808"/>
            <a:ext cx="7920880" cy="1631216"/>
          </a:xfrm>
          <a:prstGeom prst="rect">
            <a:avLst/>
          </a:prstGeom>
          <a:noFill/>
        </p:spPr>
        <p:txBody>
          <a:bodyPr wrap="square" rtlCol="0">
            <a:spAutoFit/>
          </a:bodyPr>
          <a:lstStyle/>
          <a:p>
            <a:pPr marL="342900" indent="-342900">
              <a:buFont typeface="Wingdings" pitchFamily="2" charset="2"/>
              <a:buChar char="Ø"/>
            </a:pPr>
            <a:r>
              <a:rPr lang="en-US" sz="2000" dirty="0"/>
              <a:t>A </a:t>
            </a:r>
            <a:r>
              <a:rPr lang="fr-FR" sz="2000" dirty="0"/>
              <a:t>l'ouverture de la page d'</a:t>
            </a:r>
            <a:r>
              <a:rPr lang="fr-FR" sz="2000" dirty="0" err="1"/>
              <a:t>Urban</a:t>
            </a:r>
            <a:r>
              <a:rPr lang="fr-FR" sz="2000" dirty="0"/>
              <a:t> </a:t>
            </a:r>
            <a:r>
              <a:rPr lang="fr-FR" sz="2000" dirty="0" err="1"/>
              <a:t>Sketchers</a:t>
            </a:r>
            <a:r>
              <a:rPr lang="en-US" sz="2000" dirty="0"/>
              <a:t>: </a:t>
            </a:r>
            <a:r>
              <a:rPr lang="fr-FR" sz="2000" dirty="0"/>
              <a:t>nombre croissant de liens vers d’autres communautés du même patronyme accompagnées d'un pays, d'une ville ou d'une région d'origine. Par exemple : </a:t>
            </a:r>
            <a:r>
              <a:rPr lang="fr-FR" sz="2000" dirty="0" err="1"/>
              <a:t>Urban</a:t>
            </a:r>
            <a:r>
              <a:rPr lang="fr-FR" sz="2000" dirty="0"/>
              <a:t> </a:t>
            </a:r>
            <a:r>
              <a:rPr lang="fr-FR" sz="2000" dirty="0" err="1"/>
              <a:t>Sketchers</a:t>
            </a:r>
            <a:r>
              <a:rPr lang="fr-FR" sz="2000" dirty="0"/>
              <a:t> France</a:t>
            </a:r>
            <a:endParaRPr lang="en-US" sz="2000" dirty="0"/>
          </a:p>
          <a:p>
            <a:endParaRPr lang="fr-FR" sz="2000" dirty="0"/>
          </a:p>
        </p:txBody>
      </p:sp>
      <p:pic>
        <p:nvPicPr>
          <p:cNvPr id="6" name="Image 5"/>
          <p:cNvPicPr>
            <a:picLocks noChangeAspect="1"/>
          </p:cNvPicPr>
          <p:nvPr/>
        </p:nvPicPr>
        <p:blipFill>
          <a:blip r:embed="rId2"/>
          <a:stretch>
            <a:fillRect/>
          </a:stretch>
        </p:blipFill>
        <p:spPr>
          <a:xfrm>
            <a:off x="1665987" y="3024247"/>
            <a:ext cx="5812025" cy="3632516"/>
          </a:xfrm>
          <a:prstGeom prst="rect">
            <a:avLst/>
          </a:prstGeom>
        </p:spPr>
      </p:pic>
    </p:spTree>
    <p:extLst>
      <p:ext uri="{BB962C8B-B14F-4D97-AF65-F5344CB8AC3E}">
        <p14:creationId xmlns:p14="http://schemas.microsoft.com/office/powerpoint/2010/main" val="21959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COMMUNAUTE</a:t>
            </a:r>
            <a:endParaRPr lang="fr-FR" dirty="0">
              <a:solidFill>
                <a:schemeClr val="tx2">
                  <a:lumMod val="60000"/>
                  <a:lumOff val="40000"/>
                </a:schemeClr>
              </a:solidFill>
            </a:endParaRPr>
          </a:p>
        </p:txBody>
      </p:sp>
      <p:sp>
        <p:nvSpPr>
          <p:cNvPr id="3" name="ZoneTexte 2"/>
          <p:cNvSpPr txBox="1"/>
          <p:nvPr/>
        </p:nvSpPr>
        <p:spPr>
          <a:xfrm>
            <a:off x="611560" y="1700808"/>
            <a:ext cx="7920880" cy="4093428"/>
          </a:xfrm>
          <a:prstGeom prst="rect">
            <a:avLst/>
          </a:prstGeom>
          <a:noFill/>
        </p:spPr>
        <p:txBody>
          <a:bodyPr wrap="square" rtlCol="0">
            <a:spAutoFit/>
          </a:bodyPr>
          <a:lstStyle/>
          <a:p>
            <a:pPr marL="342900" indent="-342900">
              <a:buFont typeface="Wingdings" pitchFamily="2" charset="2"/>
              <a:buChar char="Ø"/>
            </a:pPr>
            <a:r>
              <a:rPr lang="en-US" sz="2000" dirty="0"/>
              <a:t>E</a:t>
            </a:r>
            <a:r>
              <a:rPr lang="fr-FR" sz="2000" dirty="0" err="1"/>
              <a:t>quipe</a:t>
            </a:r>
            <a:r>
              <a:rPr lang="fr-FR" sz="2000" dirty="0"/>
              <a:t> dirigeante d'USK a pour tâche d'assurer le lien - et la coordination mondiale des activités de - ses communautés</a:t>
            </a:r>
            <a:endParaRPr lang="en-US" sz="2000" dirty="0"/>
          </a:p>
          <a:p>
            <a:pPr marL="342900" indent="-342900">
              <a:buFont typeface="Wingdings" pitchFamily="2" charset="2"/>
              <a:buChar char="Ø"/>
            </a:pPr>
            <a:endParaRPr lang="en-US" sz="2000" dirty="0"/>
          </a:p>
          <a:p>
            <a:pPr marL="342900" indent="-342900">
              <a:buFont typeface="Wingdings" pitchFamily="2" charset="2"/>
              <a:buChar char="Ø"/>
            </a:pPr>
            <a:r>
              <a:rPr lang="fr-FR" sz="2000" dirty="0"/>
              <a:t>USK définit les grandes lignes et les administrateurs locaux gèrent le </a:t>
            </a:r>
            <a:r>
              <a:rPr lang="fr-FR" sz="2000" dirty="0" smtClean="0"/>
              <a:t>contenu</a:t>
            </a:r>
            <a:endParaRPr lang="fr-FR" sz="2000" dirty="0"/>
          </a:p>
          <a:p>
            <a:endParaRPr lang="en-US" sz="2000" dirty="0"/>
          </a:p>
          <a:p>
            <a:pPr marL="342900" indent="-342900">
              <a:buFont typeface="Wingdings" pitchFamily="2" charset="2"/>
              <a:buChar char="Ø"/>
            </a:pPr>
            <a:r>
              <a:rPr lang="en-US" sz="2000" dirty="0"/>
              <a:t>C</a:t>
            </a:r>
            <a:r>
              <a:rPr lang="fr-FR" sz="2000" dirty="0" err="1"/>
              <a:t>ommunauté</a:t>
            </a:r>
            <a:r>
              <a:rPr lang="fr-FR" sz="2000" dirty="0"/>
              <a:t> USK </a:t>
            </a:r>
            <a:r>
              <a:rPr lang="en-US" sz="2000" dirty="0"/>
              <a:t>:</a:t>
            </a:r>
          </a:p>
          <a:p>
            <a:pPr marL="800100" lvl="1" indent="-342900">
              <a:buFont typeface="Wingdings" pitchFamily="2" charset="2"/>
              <a:buChar char="Ø"/>
            </a:pPr>
            <a:r>
              <a:rPr lang="en-US" sz="2000" dirty="0"/>
              <a:t>M</a:t>
            </a:r>
            <a:r>
              <a:rPr lang="fr-FR" sz="2000" dirty="0" err="1"/>
              <a:t>inimum</a:t>
            </a:r>
            <a:r>
              <a:rPr lang="fr-FR" sz="2000" dirty="0"/>
              <a:t> de trois </a:t>
            </a:r>
            <a:r>
              <a:rPr lang="fr-FR" sz="2000" dirty="0" err="1"/>
              <a:t>sketchers</a:t>
            </a:r>
            <a:endParaRPr lang="en-US" sz="2000" dirty="0"/>
          </a:p>
          <a:p>
            <a:pPr marL="800100" lvl="1" indent="-342900">
              <a:buFont typeface="Wingdings" pitchFamily="2" charset="2"/>
              <a:buChar char="Ø"/>
            </a:pPr>
            <a:r>
              <a:rPr lang="en-US" sz="2000" dirty="0"/>
              <a:t>U</a:t>
            </a:r>
            <a:r>
              <a:rPr lang="fr-FR" sz="2000" dirty="0"/>
              <a:t>n blog</a:t>
            </a:r>
            <a:endParaRPr lang="en-US" sz="2000" dirty="0"/>
          </a:p>
          <a:p>
            <a:pPr marL="800100" lvl="1" indent="-342900">
              <a:buFont typeface="Wingdings" pitchFamily="2" charset="2"/>
              <a:buChar char="Ø"/>
            </a:pPr>
            <a:r>
              <a:rPr lang="en-US" sz="2000" dirty="0"/>
              <a:t>Un </a:t>
            </a:r>
            <a:r>
              <a:rPr lang="fr-FR" sz="2000" dirty="0"/>
              <a:t>groupe Flickr</a:t>
            </a:r>
            <a:endParaRPr lang="en-US" sz="2000" dirty="0"/>
          </a:p>
          <a:p>
            <a:pPr marL="800100" lvl="1" indent="-342900">
              <a:buFont typeface="Wingdings" pitchFamily="2" charset="2"/>
              <a:buChar char="Ø"/>
            </a:pPr>
            <a:r>
              <a:rPr lang="fr-FR" sz="2000" dirty="0"/>
              <a:t> </a:t>
            </a:r>
            <a:r>
              <a:rPr lang="en-US" sz="2000" dirty="0"/>
              <a:t>Un groupe</a:t>
            </a:r>
            <a:r>
              <a:rPr lang="fr-FR" sz="2000" dirty="0"/>
              <a:t> </a:t>
            </a:r>
            <a:r>
              <a:rPr lang="fr-FR" sz="2000" dirty="0" err="1"/>
              <a:t>Faceboo</a:t>
            </a:r>
            <a:r>
              <a:rPr lang="en-US" sz="2000" dirty="0"/>
              <a:t>k</a:t>
            </a:r>
          </a:p>
          <a:p>
            <a:endParaRPr lang="en-US" sz="2000" dirty="0"/>
          </a:p>
          <a:p>
            <a:pPr marL="342900" indent="-342900">
              <a:buFont typeface="Wingdings" pitchFamily="2" charset="2"/>
              <a:buChar char="Ø"/>
            </a:pPr>
            <a:r>
              <a:rPr lang="en-US" sz="2000" dirty="0"/>
              <a:t>USK et USK France construit sur ce principe</a:t>
            </a:r>
          </a:p>
        </p:txBody>
      </p:sp>
    </p:spTree>
    <p:extLst>
      <p:ext uri="{BB962C8B-B14F-4D97-AF65-F5344CB8AC3E}">
        <p14:creationId xmlns:p14="http://schemas.microsoft.com/office/powerpoint/2010/main" val="321750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a:solidFill>
                  <a:schemeClr val="tx2">
                    <a:lumMod val="60000"/>
                    <a:lumOff val="40000"/>
                  </a:schemeClr>
                </a:solidFill>
              </a:rPr>
              <a:t>USK BELFORT</a:t>
            </a:r>
            <a:endParaRPr lang="fr-FR" dirty="0">
              <a:solidFill>
                <a:schemeClr val="tx2">
                  <a:lumMod val="60000"/>
                  <a:lumOff val="40000"/>
                </a:schemeClr>
              </a:solidFill>
            </a:endParaRPr>
          </a:p>
        </p:txBody>
      </p:sp>
      <p:sp>
        <p:nvSpPr>
          <p:cNvPr id="3" name="ZoneTexte 2"/>
          <p:cNvSpPr txBox="1"/>
          <p:nvPr/>
        </p:nvSpPr>
        <p:spPr>
          <a:xfrm>
            <a:off x="611560" y="1700808"/>
            <a:ext cx="7920880" cy="4401205"/>
          </a:xfrm>
          <a:prstGeom prst="rect">
            <a:avLst/>
          </a:prstGeom>
          <a:noFill/>
        </p:spPr>
        <p:txBody>
          <a:bodyPr wrap="square" rtlCol="0">
            <a:spAutoFit/>
          </a:bodyPr>
          <a:lstStyle/>
          <a:p>
            <a:pPr marL="342900" indent="-342900" algn="just">
              <a:buFont typeface="Wingdings" pitchFamily="2" charset="2"/>
              <a:buChar char="Ø"/>
            </a:pPr>
            <a:r>
              <a:rPr lang="en-US" sz="2000" dirty="0"/>
              <a:t>C</a:t>
            </a:r>
            <a:r>
              <a:rPr lang="fr-FR" sz="2000" dirty="0"/>
              <a:t>réé en 2014 par Myriam </a:t>
            </a:r>
            <a:r>
              <a:rPr lang="fr-FR" sz="2000" dirty="0" err="1"/>
              <a:t>Huré</a:t>
            </a:r>
            <a:r>
              <a:rPr lang="fr-FR" sz="2000" dirty="0"/>
              <a:t> et Arnaud Heidet (représentant USK France)</a:t>
            </a:r>
            <a:endParaRPr lang="en-US" sz="2000" dirty="0"/>
          </a:p>
          <a:p>
            <a:pPr algn="just"/>
            <a:endParaRPr lang="fr-FR" sz="2000" dirty="0"/>
          </a:p>
          <a:p>
            <a:pPr marL="342900" indent="-342900" algn="just">
              <a:buFont typeface="Wingdings" pitchFamily="2" charset="2"/>
              <a:buChar char="Ø"/>
            </a:pPr>
            <a:r>
              <a:rPr lang="fr-FR" sz="2000" dirty="0"/>
              <a:t>Nous suivons les préceptes USK</a:t>
            </a:r>
            <a:endParaRPr lang="en-US" sz="2000" dirty="0"/>
          </a:p>
          <a:p>
            <a:pPr algn="just"/>
            <a:endParaRPr lang="fr-FR" sz="2000" dirty="0"/>
          </a:p>
          <a:p>
            <a:pPr marL="342900" indent="-342900" algn="just">
              <a:buFont typeface="Wingdings"/>
              <a:buChar char="Ø"/>
            </a:pPr>
            <a:r>
              <a:rPr lang="en-US" sz="2000" dirty="0"/>
              <a:t>Environ 50 membres</a:t>
            </a:r>
          </a:p>
          <a:p>
            <a:pPr marL="342900" indent="-342900" algn="just">
              <a:buFont typeface="Wingdings"/>
              <a:buChar char="Ø"/>
            </a:pPr>
            <a:r>
              <a:rPr lang="fr-FR" sz="2000" dirty="0"/>
              <a:t>Une page Flickr</a:t>
            </a:r>
            <a:endParaRPr lang="en-US" sz="2000" dirty="0"/>
          </a:p>
          <a:p>
            <a:pPr marL="342900" indent="-342900" algn="just">
              <a:buFont typeface="Wingdings"/>
              <a:buChar char="Ø"/>
            </a:pPr>
            <a:r>
              <a:rPr lang="fr-FR" sz="2000" dirty="0"/>
              <a:t>Une page Facebook</a:t>
            </a:r>
          </a:p>
          <a:p>
            <a:pPr marL="342900" indent="-342900" algn="just">
              <a:buFont typeface="Wingdings"/>
              <a:buChar char="Ø"/>
            </a:pPr>
            <a:endParaRPr lang="en-US" sz="2000" dirty="0"/>
          </a:p>
          <a:p>
            <a:pPr marL="342900" indent="-342900" algn="just">
              <a:buFont typeface="Wingdings"/>
              <a:buChar char="Ø"/>
            </a:pPr>
            <a:r>
              <a:rPr lang="en-US" sz="2000" dirty="0"/>
              <a:t>Pas encore de blog</a:t>
            </a:r>
          </a:p>
          <a:p>
            <a:pPr marL="342900" indent="-342900" algn="just">
              <a:buFont typeface="Wingdings"/>
              <a:buChar char="Ø"/>
            </a:pPr>
            <a:endParaRPr lang="en-US" sz="2000" dirty="0"/>
          </a:p>
          <a:p>
            <a:pPr marL="342900" indent="-342900" algn="just">
              <a:buFont typeface="Wingdings"/>
              <a:buChar char="Ø"/>
            </a:pPr>
            <a:r>
              <a:rPr lang="fr-FR" sz="2000" dirty="0"/>
              <a:t>Une “News </a:t>
            </a:r>
            <a:r>
              <a:rPr lang="fr-FR" sz="2000" dirty="0" err="1"/>
              <a:t>letter</a:t>
            </a:r>
            <a:r>
              <a:rPr lang="fr-FR" sz="2000" dirty="0"/>
              <a:t>” mensuelle</a:t>
            </a:r>
            <a:endParaRPr lang="en-US" sz="2000" dirty="0"/>
          </a:p>
          <a:p>
            <a:pPr marL="342900" indent="-342900" algn="just">
              <a:buFont typeface="Wingdings"/>
              <a:buChar char="Ø"/>
            </a:pPr>
            <a:endParaRPr lang="en-US" sz="2000" dirty="0"/>
          </a:p>
          <a:p>
            <a:pPr marL="342900" indent="-342900" algn="just">
              <a:buFont typeface="Wingdings"/>
              <a:buChar char="Ø"/>
            </a:pPr>
            <a:r>
              <a:rPr lang="en-US" sz="2000" dirty="0"/>
              <a:t>Un tampon personnalisé</a:t>
            </a:r>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405" y="2395374"/>
            <a:ext cx="3372224" cy="3352504"/>
          </a:xfrm>
          <a:prstGeom prst="rect">
            <a:avLst/>
          </a:prstGeom>
        </p:spPr>
      </p:pic>
    </p:spTree>
    <p:extLst>
      <p:ext uri="{BB962C8B-B14F-4D97-AF65-F5344CB8AC3E}">
        <p14:creationId xmlns:p14="http://schemas.microsoft.com/office/powerpoint/2010/main" val="281534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1474</Words>
  <Application>Microsoft Office PowerPoint</Application>
  <PresentationFormat>Affichage à l'écran (4:3)</PresentationFormat>
  <Paragraphs>265</Paragraphs>
  <Slides>42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42</vt:i4>
      </vt:variant>
    </vt:vector>
  </HeadingPairs>
  <TitlesOfParts>
    <vt:vector size="46" baseType="lpstr">
      <vt:lpstr>Arial</vt:lpstr>
      <vt:lpstr>Calibri</vt:lpstr>
      <vt:lpstr>Wingdings</vt:lpstr>
      <vt:lpstr>Thème Office</vt:lpstr>
      <vt:lpstr>Les Urban Sketchers (USK), une communauté originale</vt:lpstr>
      <vt:lpstr>1ère Partie HISTORIQUE</vt:lpstr>
      <vt:lpstr>INTRODUCTION</vt:lpstr>
      <vt:lpstr>HISTORIQUE</vt:lpstr>
      <vt:lpstr>MANIFESTE</vt:lpstr>
      <vt:lpstr>SKETCHER</vt:lpstr>
      <vt:lpstr>COMMUNAUTE</vt:lpstr>
      <vt:lpstr>COMMUNAUTE</vt:lpstr>
      <vt:lpstr>USK BELFORT</vt:lpstr>
      <vt:lpstr>EVENEMENTS - SYMPOSIUM</vt:lpstr>
      <vt:lpstr>EVENEMENTS - SYMPOSIUM</vt:lpstr>
      <vt:lpstr>EVENEMENTS - SKETCHCRAWL</vt:lpstr>
      <vt:lpstr>EVENEMENTS - SKETCHCRAWL</vt:lpstr>
      <vt:lpstr>EVENEMENTS - SKETCHCRAWL</vt:lpstr>
      <vt:lpstr>EVENEMENTS - RENCONTRES NATIONALES</vt:lpstr>
      <vt:lpstr>EVENEMENTS - RENCONTRES NATIONALES</vt:lpstr>
      <vt:lpstr>EVENEMENTS - RENCONTRES NATIONALES</vt:lpstr>
      <vt:lpstr>EVENEMENTS - RENCONTRES LOCALES</vt:lpstr>
      <vt:lpstr>EVENEMENTS - RENCONTRES LOCALES</vt:lpstr>
      <vt:lpstr>EVENEMENTS - RENCONTRES LOCALES</vt:lpstr>
      <vt:lpstr>EVENEMENTS - RENCONTRES LOCALES</vt:lpstr>
      <vt:lpstr>EVENEMENTS - RENCONTRES LOCALES</vt:lpstr>
      <vt:lpstr>AUTRES EVENEMENTS</vt:lpstr>
      <vt:lpstr>2ème Partie</vt:lpstr>
      <vt:lpstr>MATERIEL</vt:lpstr>
      <vt:lpstr>MATERIEL – TABOURET ?</vt:lpstr>
      <vt:lpstr>MATERIEL – TABOURET ?</vt:lpstr>
      <vt:lpstr>MATERIEL – TABOURET ?</vt:lpstr>
      <vt:lpstr>MATERIEL – SAC ?</vt:lpstr>
      <vt:lpstr>MATERIEL – CARNET OU FEUILLES VOLANTES</vt:lpstr>
      <vt:lpstr>MATERIEL – PAPIER</vt:lpstr>
      <vt:lpstr>MATERIEL – FORMAT</vt:lpstr>
      <vt:lpstr>MATERIEL – CARNET OU FEUILLES VOLANTES</vt:lpstr>
      <vt:lpstr>MATERIEL – TECHNIQUE</vt:lpstr>
      <vt:lpstr>MATERIEL – TECHNIQUE</vt:lpstr>
      <vt:lpstr>SUJETS</vt:lpstr>
      <vt:lpstr>INTERACTIONS AVEC PUBLIC</vt:lpstr>
      <vt:lpstr>RESEAUX SOCIAUX</vt:lpstr>
      <vt:lpstr>RESEAUX SOCIAUX</vt:lpstr>
      <vt:lpstr>RESEAUX SOCIAUX</vt:lpstr>
      <vt:lpstr>RESEAUX SOCIAUX</vt:lpstr>
      <vt:lpstr>RESEAUX SOCIAUX - LIENS UTILES</vt:lpstr>
    </vt:vector>
  </TitlesOfParts>
  <Company>ALSTOM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Urban Sketchers (USK), une communauté originale</dc:title>
  <dc:creator>HEIDET Arnaud</dc:creator>
  <cp:lastModifiedBy>Jessica Maisonneuve</cp:lastModifiedBy>
  <cp:revision>38</cp:revision>
  <dcterms:created xsi:type="dcterms:W3CDTF">2017-01-03T14:51:01Z</dcterms:created>
  <dcterms:modified xsi:type="dcterms:W3CDTF">2017-01-17T13:39:15Z</dcterms:modified>
</cp:coreProperties>
</file>